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2">
  <p:sldMasterIdLst>
    <p:sldMasterId id="2147483649" r:id="rId1"/>
    <p:sldMasterId id="2147483663" r:id="rId2"/>
    <p:sldMasterId id="2147483676" r:id="rId3"/>
  </p:sldMasterIdLst>
  <p:notesMasterIdLst>
    <p:notesMasterId r:id="rId22"/>
  </p:notesMasterIdLst>
  <p:sldIdLst>
    <p:sldId id="770" r:id="rId4"/>
    <p:sldId id="524" r:id="rId5"/>
    <p:sldId id="707" r:id="rId6"/>
    <p:sldId id="782" r:id="rId7"/>
    <p:sldId id="753" r:id="rId8"/>
    <p:sldId id="537" r:id="rId9"/>
    <p:sldId id="750" r:id="rId10"/>
    <p:sldId id="757" r:id="rId11"/>
    <p:sldId id="755" r:id="rId12"/>
    <p:sldId id="786" r:id="rId13"/>
    <p:sldId id="1075" r:id="rId14"/>
    <p:sldId id="764" r:id="rId15"/>
    <p:sldId id="758" r:id="rId16"/>
    <p:sldId id="760" r:id="rId17"/>
    <p:sldId id="756" r:id="rId18"/>
    <p:sldId id="761" r:id="rId19"/>
    <p:sldId id="785" r:id="rId20"/>
    <p:sldId id="272" r:id="rId21"/>
  </p:sldIdLst>
  <p:sldSz cx="10080625" cy="7559675"/>
  <p:notesSz cx="7559675" cy="106918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ējs stils 2 - izcēlum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89459" autoAdjust="0"/>
  </p:normalViewPr>
  <p:slideViewPr>
    <p:cSldViewPr snapToGrid="0">
      <p:cViewPr varScale="1">
        <p:scale>
          <a:sx n="51" d="100"/>
          <a:sy n="51" d="100"/>
        </p:scale>
        <p:origin x="15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06487" y="812800"/>
            <a:ext cx="5343525" cy="40068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5650" y="5078412"/>
            <a:ext cx="6046787" cy="481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-889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marR="0" lvl="1" indent="-37465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marR="0" lvl="2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marR="0" lvl="3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marR="0" lvl="4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marR="0" lvl="5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429000" marR="0" lvl="6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00600" marR="0" lvl="7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6629400" marR="0" lvl="8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312" y="0"/>
            <a:ext cx="3279775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-8890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marR="0" lvl="1" indent="-37465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marR="0" lvl="2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marR="0" lvl="3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marR="0" lvl="4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marR="0" lvl="5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429000" marR="0" lvl="6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00600" marR="0" lvl="7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6629400" marR="0" lvl="8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-889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marR="0" lvl="1" indent="-37465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marR="0" lvl="2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marR="0" lvl="3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marR="0" lvl="4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marR="0" lvl="5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429000" marR="0" lvl="6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00600" marR="0" lvl="7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6629400" marR="0" lvl="8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312" y="10156825"/>
            <a:ext cx="3279775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-8890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742950" marR="0" lvl="1" indent="-37465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1143000" marR="0" lvl="2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  <a:p>
            <a:pPr marL="1600200" marR="0" lvl="3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2057400" marR="0" lvl="4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2514600" marR="0" lvl="5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  <a:p>
            <a:pPr marL="3429000" marR="0" lvl="6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4800600" marR="0" lvl="7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6629400" marR="0" lvl="8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801688"/>
            <a:ext cx="5345113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76435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lv-LV"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801688"/>
            <a:ext cx="5345113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602515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801688"/>
            <a:ext cx="5345113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98626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lv-LV"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801688"/>
            <a:ext cx="5345113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327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lv-LV"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801688"/>
            <a:ext cx="5345113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884090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lv-LV"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801688"/>
            <a:ext cx="5345113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162627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lv-LV"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801688"/>
            <a:ext cx="5345113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15607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lv-LV"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801688"/>
            <a:ext cx="5345113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436044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82be5356fb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74" name="Google Shape;74;g82be5356fb_0_48:notes"/>
          <p:cNvSpPr txBox="1">
            <a:spLocks noGrp="1"/>
          </p:cNvSpPr>
          <p:nvPr>
            <p:ph type="body" idx="1"/>
          </p:nvPr>
        </p:nvSpPr>
        <p:spPr>
          <a:xfrm>
            <a:off x="755650" y="5078412"/>
            <a:ext cx="6048300" cy="48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lang="lv-LV" dirty="0">
              <a:solidFill>
                <a:srgbClr val="666666"/>
              </a:solidFill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5129247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51" name="Google Shape;151;p12:notes"/>
          <p:cNvSpPr txBox="1">
            <a:spLocks noGrp="1"/>
          </p:cNvSpPr>
          <p:nvPr>
            <p:ph type="body" idx="1"/>
          </p:nvPr>
        </p:nvSpPr>
        <p:spPr>
          <a:xfrm>
            <a:off x="755650" y="5078412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7272"/>
              <a:buFontTx/>
              <a:buNone/>
              <a:tabLst/>
              <a:defRPr/>
            </a:pPr>
            <a:endParaRPr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801688"/>
            <a:ext cx="5345113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66358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79752" y="4715896"/>
            <a:ext cx="5438127" cy="4467687"/>
          </a:xfrm>
          <a:prstGeom prst="rect">
            <a:avLst/>
          </a:prstGeom>
          <a:noFill/>
          <a:ln>
            <a:noFill/>
          </a:ln>
        </p:spPr>
        <p:txBody>
          <a:bodyPr wrap="square" lIns="83782" tIns="83782" rIns="83782" bIns="83782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7272"/>
              <a:buFontTx/>
              <a:buNone/>
              <a:tabLst/>
              <a:defRPr/>
            </a:pPr>
            <a:endParaRPr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4006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79752" y="4715896"/>
            <a:ext cx="5438127" cy="4467687"/>
          </a:xfrm>
          <a:prstGeom prst="rect">
            <a:avLst/>
          </a:prstGeom>
          <a:noFill/>
          <a:ln>
            <a:noFill/>
          </a:ln>
        </p:spPr>
        <p:txBody>
          <a:bodyPr wrap="square" lIns="83782" tIns="83782" rIns="83782" bIns="83782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7272"/>
              <a:buFontTx/>
              <a:buNone/>
              <a:tabLst/>
              <a:defRPr/>
            </a:pPr>
            <a:endParaRPr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69248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801688"/>
            <a:ext cx="5345113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2682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lv-LV"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801688"/>
            <a:ext cx="5345113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193154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801688"/>
            <a:ext cx="5345113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3248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801688"/>
            <a:ext cx="5345113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988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lv-LV"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801688"/>
            <a:ext cx="5345113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373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, 4 Conten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502920" y="301680"/>
            <a:ext cx="9063000" cy="12542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4324320" cy="2087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2"/>
          </p:nvPr>
        </p:nvSpPr>
        <p:spPr>
          <a:xfrm>
            <a:off x="5043960" y="1768320"/>
            <a:ext cx="4324320" cy="2087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3"/>
          </p:nvPr>
        </p:nvSpPr>
        <p:spPr>
          <a:xfrm>
            <a:off x="5043960" y="4054680"/>
            <a:ext cx="4324320" cy="2087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4"/>
          </p:nvPr>
        </p:nvSpPr>
        <p:spPr>
          <a:xfrm>
            <a:off x="502920" y="4054680"/>
            <a:ext cx="4324320" cy="2087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23113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6 Conten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502920" y="301680"/>
            <a:ext cx="9063000" cy="12542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8861400" cy="4376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2"/>
          </p:nvPr>
        </p:nvSpPr>
        <p:spPr>
          <a:xfrm>
            <a:off x="502920" y="1768320"/>
            <a:ext cx="8861400" cy="4376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5" name="Shape 55"/>
          <p:cNvSpPr/>
          <p:nvPr/>
        </p:nvSpPr>
        <p:spPr>
          <a:xfrm>
            <a:off x="502920" y="1768320"/>
            <a:ext cx="8861400" cy="4376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502920" y="1768320"/>
            <a:ext cx="8861400" cy="4376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9828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-image.pdf" descr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012" y="-581923"/>
            <a:ext cx="856041" cy="114126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pasted-image.pdf" descr="pasted-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815" y="7217857"/>
            <a:ext cx="537836" cy="7170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Slide Number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 lang="en-GB"/>
            </a:lvl1pPr>
          </a:lstStyle>
          <a:p>
            <a:pPr lvl="0"/>
            <a:fld id="{48A41E21-3423-4A90-90E9-9F8D68AE1AC9}" type="slidenum">
              <a:t>‹#›</a:t>
            </a:fld>
            <a:endParaRPr lang="en-GB"/>
          </a:p>
        </p:txBody>
      </p:sp>
      <p:sp>
        <p:nvSpPr>
          <p:cNvPr id="5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693045" y="1783286"/>
            <a:ext cx="8694539" cy="5093920"/>
          </a:xfrm>
        </p:spPr>
        <p:txBody>
          <a:bodyPr/>
          <a:lstStyle>
            <a:lvl1pPr>
              <a:defRPr lang="lv-LV"/>
            </a:lvl1pPr>
            <a:lvl2pPr>
              <a:defRPr lang="lv-LV"/>
            </a:lvl2pPr>
            <a:lvl3pPr>
              <a:defRPr lang="lv-LV"/>
            </a:lvl3pPr>
            <a:lvl4pPr>
              <a:defRPr lang="lv-LV"/>
            </a:lvl4pPr>
            <a:lvl5pPr>
              <a:defRPr lang="lv-LV"/>
            </a:lvl5pPr>
          </a:lstStyle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Title 5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lv-LV"/>
            </a:lvl1pPr>
          </a:lstStyle>
          <a:p>
            <a:pPr lvl="0"/>
            <a:r>
              <a:rPr lang="lv-LV"/>
              <a:t>Rediģēt šablona virsraksta stilu</a:t>
            </a:r>
            <a:endParaRPr lang="en-US"/>
          </a:p>
        </p:txBody>
      </p:sp>
      <p:pic>
        <p:nvPicPr>
          <p:cNvPr id="8" name="pasted-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7164" y="6877208"/>
            <a:ext cx="1165809" cy="692970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60730851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7624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502920" y="301680"/>
            <a:ext cx="9063000" cy="12542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502920" y="1768320"/>
            <a:ext cx="8861400" cy="4376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06778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, 2 Conten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502920" y="301680"/>
            <a:ext cx="9063000" cy="12542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4324320" cy="4376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2"/>
          </p:nvPr>
        </p:nvSpPr>
        <p:spPr>
          <a:xfrm>
            <a:off x="5043960" y="1768320"/>
            <a:ext cx="4324320" cy="4376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7834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502920" y="301680"/>
            <a:ext cx="9063000" cy="12542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3526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entered Tex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subTitle" idx="1"/>
          </p:nvPr>
        </p:nvSpPr>
        <p:spPr>
          <a:xfrm>
            <a:off x="502920" y="301680"/>
            <a:ext cx="9063000" cy="58150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92118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Title, 2 Content and Conten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502920" y="301680"/>
            <a:ext cx="9063000" cy="12542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4324320" cy="2087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502920" y="4054680"/>
            <a:ext cx="4324320" cy="2087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3"/>
          </p:nvPr>
        </p:nvSpPr>
        <p:spPr>
          <a:xfrm>
            <a:off x="5043960" y="1768320"/>
            <a:ext cx="4324320" cy="4376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0788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 Content and 2 Conte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502920" y="301680"/>
            <a:ext cx="9063000" cy="12542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4324320" cy="4376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2"/>
          </p:nvPr>
        </p:nvSpPr>
        <p:spPr>
          <a:xfrm>
            <a:off x="5043960" y="1768320"/>
            <a:ext cx="4324320" cy="2087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3"/>
          </p:nvPr>
        </p:nvSpPr>
        <p:spPr>
          <a:xfrm>
            <a:off x="5043960" y="4054680"/>
            <a:ext cx="4324320" cy="2087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008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, 2 Content over Conte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502920" y="301680"/>
            <a:ext cx="9063000" cy="12542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4324320" cy="2087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5043960" y="1768320"/>
            <a:ext cx="4324320" cy="2087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502920" y="4054680"/>
            <a:ext cx="8861400" cy="2087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1314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, Content over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502920" y="301680"/>
            <a:ext cx="9063000" cy="12542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8861400" cy="2087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502920" y="4054680"/>
            <a:ext cx="8861400" cy="2087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5283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503237" y="301625"/>
            <a:ext cx="9069387" cy="1260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marR="0" lvl="1" indent="-37465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marR="0" lvl="2" indent="-31750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marR="0" lvl="3" indent="-31750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marR="0" lvl="4" indent="-31750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marR="0" lvl="5" indent="-31750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429000" marR="0" lvl="6" indent="-31750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00600" marR="0" lvl="7" indent="-31750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6629400" marR="0" lvl="8" indent="-31750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503237" y="1768475"/>
            <a:ext cx="8867775" cy="4383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marR="0" lvl="1" indent="-317500" algn="l" rtl="0">
              <a:lnSpc>
                <a:spcPct val="93000"/>
              </a:lnSpc>
              <a:spcBef>
                <a:spcPts val="14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marR="0" lvl="2" indent="-317500" algn="l" rtl="0">
              <a:lnSpc>
                <a:spcPct val="93000"/>
              </a:lnSpc>
              <a:spcBef>
                <a:spcPts val="11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marR="0" lvl="3" indent="-317500" algn="l" rtl="0">
              <a:lnSpc>
                <a:spcPct val="93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marR="0" lvl="4" indent="-317500" algn="l" rtl="0">
              <a:lnSpc>
                <a:spcPct val="93000"/>
              </a:lnSpc>
              <a:spcBef>
                <a:spcPts val="5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marR="0" lvl="5" indent="-317500" algn="l" rtl="0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marR="0" lvl="6" indent="-317500" algn="l" rtl="0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marR="0" lvl="7" indent="-317500" algn="l" rtl="0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marR="0" lvl="8" indent="-317500" algn="l" rtl="0">
              <a:lnSpc>
                <a:spcPct val="93000"/>
              </a:lnSpc>
              <a:spcBef>
                <a:spcPts val="200"/>
              </a:spcBef>
              <a:spcAft>
                <a:spcPts val="2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503237" y="6886575"/>
            <a:ext cx="2346325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-889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marR="0" lvl="1" indent="-37465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marR="0" lvl="2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marR="0" lvl="3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marR="0" lvl="4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marR="0" lvl="5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429000" marR="0" lvl="6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00600" marR="0" lvl="7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6629400" marR="0" lvl="8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448050" y="6886575"/>
            <a:ext cx="3194050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-8890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marR="0" lvl="1" indent="-37465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marR="0" lvl="2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marR="0" lvl="3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marR="0" lvl="4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marR="0" lvl="5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429000" marR="0" lvl="6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00600" marR="0" lvl="7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6629400" marR="0" lvl="8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7227887" y="6886575"/>
            <a:ext cx="2346325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marR="0" lvl="1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marR="0" lvl="2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marR="0" lvl="3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marR="0" lvl="4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marR="0" lvl="5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marR="0" lvl="6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marR="0" lvl="7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marR="0" lvl="8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-88900" algn="r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742950" lvl="1" indent="-37465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11430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  <a:p>
            <a:pPr marL="1600200" lvl="3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2057400" lvl="4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2514600" lvl="5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  <a:p>
            <a:pPr marL="3429000" lvl="6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4800600" lvl="7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6629400" lvl="8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502920" y="301680"/>
            <a:ext cx="9064440" cy="12542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502920" y="1768320"/>
            <a:ext cx="9064440" cy="4376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Char char="●"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Char char="○"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Char char="■"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Char char="●"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Char char="○"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Char char="■"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Char char="●"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Char char="○"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Char char="■"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502920" y="6886440"/>
            <a:ext cx="2344680" cy="517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448080" y="6886440"/>
            <a:ext cx="3192480" cy="517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7227720" y="6886440"/>
            <a:ext cx="2345040" cy="5176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95000"/>
              </a:lnSpc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lv-LV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lang="lv-LV"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0912055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503237" y="301625"/>
            <a:ext cx="9069387" cy="1260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marR="0" lvl="2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marR="0" lvl="3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marR="0" lvl="4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marR="0" lvl="5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marR="0" lvl="6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marR="0" lvl="7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marR="0" lvl="8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503237" y="1768475"/>
            <a:ext cx="8867775" cy="4383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3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93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3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3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3000"/>
              </a:lnSpc>
              <a:spcBef>
                <a:spcPts val="200"/>
              </a:spcBef>
              <a:spcAft>
                <a:spcPts val="20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503237" y="6886575"/>
            <a:ext cx="2346325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3448050" y="6886575"/>
            <a:ext cx="3194050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7227887" y="6886575"/>
            <a:ext cx="2346325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742950" lvl="1" indent="-37465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1143000" lvl="2" indent="-31750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1600200" lvl="3" indent="-31750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2057400" lvl="4" indent="-31750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2514600" lvl="5" indent="-31750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0" lvl="6" indent="-31750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800600" lvl="7" indent="-31750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6629400" lvl="8" indent="-31750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3268169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7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ekoskolas.lv/lv/par-mums/apbalvojumu-iegusanas-kartiba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gif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/>
        </p:nvSpPr>
        <p:spPr>
          <a:xfrm>
            <a:off x="4370400" y="87480"/>
            <a:ext cx="7758000" cy="1174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360360" y="1079640"/>
            <a:ext cx="9315360" cy="34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C21C0C-C6D1-451A-AD67-9A6285DB36A9}"/>
              </a:ext>
            </a:extLst>
          </p:cNvPr>
          <p:cNvSpPr txBox="1"/>
          <p:nvPr/>
        </p:nvSpPr>
        <p:spPr>
          <a:xfrm>
            <a:off x="-299678" y="2916055"/>
            <a:ext cx="10635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Ekoskolu programmas uzlabotie kritēriji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70C5CB-F16B-48A5-844E-768D6441AB67}"/>
              </a:ext>
            </a:extLst>
          </p:cNvPr>
          <p:cNvSpPr txBox="1"/>
          <p:nvPr/>
        </p:nvSpPr>
        <p:spPr>
          <a:xfrm>
            <a:off x="5162764" y="6079925"/>
            <a:ext cx="517299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dirty="0"/>
              <a:t>Pieejami: </a:t>
            </a:r>
            <a:r>
              <a:rPr lang="lv-LV" sz="3200" b="1" dirty="0"/>
              <a:t>ekoskolas.lv</a:t>
            </a:r>
            <a:endParaRPr lang="lv-LV" sz="2800" b="1" dirty="0">
              <a:highlight>
                <a:srgbClr val="FFFF00"/>
              </a:highlight>
            </a:endParaRP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332753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ttēls 4" descr="Attēls, kurā ir teksts&#10;&#10;Apraksts ģenerēts automātiski">
            <a:extLst>
              <a:ext uri="{FF2B5EF4-FFF2-40B4-BE49-F238E27FC236}">
                <a16:creationId xmlns:a16="http://schemas.microsoft.com/office/drawing/2014/main" id="{D28FB05E-8EF3-4586-A6E8-AC2B05AA7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269" y="1774973"/>
            <a:ext cx="9849356" cy="2749691"/>
          </a:xfrm>
          <a:prstGeom prst="rect">
            <a:avLst/>
          </a:prstGeom>
        </p:spPr>
      </p:pic>
      <p:sp>
        <p:nvSpPr>
          <p:cNvPr id="214" name="Shape 214"/>
          <p:cNvSpPr/>
          <p:nvPr/>
        </p:nvSpPr>
        <p:spPr>
          <a:xfrm>
            <a:off x="4370400" y="87480"/>
            <a:ext cx="7758000" cy="1174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360360" y="1079640"/>
            <a:ext cx="9315360" cy="34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C21C0C-C6D1-451A-AD67-9A6285DB36A9}"/>
              </a:ext>
            </a:extLst>
          </p:cNvPr>
          <p:cNvSpPr txBox="1"/>
          <p:nvPr/>
        </p:nvSpPr>
        <p:spPr>
          <a:xfrm>
            <a:off x="1492965" y="333729"/>
            <a:ext cx="95526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Pašvērtējuma kopsavilkums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37DE70-97F3-47BC-AB71-E482DB6C81A9}"/>
              </a:ext>
            </a:extLst>
          </p:cNvPr>
          <p:cNvSpPr txBox="1"/>
          <p:nvPr/>
        </p:nvSpPr>
        <p:spPr>
          <a:xfrm>
            <a:off x="0" y="1115906"/>
            <a:ext cx="985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Pēc pašvērtējuma līmeņi tiek ievadīti datu bāzē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941DEB-87D5-4A2D-8015-7C027F1012C3}"/>
              </a:ext>
            </a:extLst>
          </p:cNvPr>
          <p:cNvSpPr txBox="1"/>
          <p:nvPr/>
        </p:nvSpPr>
        <p:spPr>
          <a:xfrm>
            <a:off x="5372100" y="2340699"/>
            <a:ext cx="4663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9" name="Taisns bultveida savienotājs 8">
            <a:extLst>
              <a:ext uri="{FF2B5EF4-FFF2-40B4-BE49-F238E27FC236}">
                <a16:creationId xmlns:a16="http://schemas.microsoft.com/office/drawing/2014/main" id="{C55293EF-FE76-406C-A815-AA43870CEB50}"/>
              </a:ext>
            </a:extLst>
          </p:cNvPr>
          <p:cNvCxnSpPr>
            <a:cxnSpLocks/>
          </p:cNvCxnSpPr>
          <p:nvPr/>
        </p:nvCxnSpPr>
        <p:spPr>
          <a:xfrm flipH="1">
            <a:off x="2919420" y="1626489"/>
            <a:ext cx="765889" cy="1175875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āls 11">
            <a:extLst>
              <a:ext uri="{FF2B5EF4-FFF2-40B4-BE49-F238E27FC236}">
                <a16:creationId xmlns:a16="http://schemas.microsoft.com/office/drawing/2014/main" id="{B1AC4412-065F-4A91-B94A-6750E399155E}"/>
              </a:ext>
            </a:extLst>
          </p:cNvPr>
          <p:cNvSpPr/>
          <p:nvPr/>
        </p:nvSpPr>
        <p:spPr>
          <a:xfrm>
            <a:off x="7369023" y="2143297"/>
            <a:ext cx="1760753" cy="4616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lv-LV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AB4BC5-BFE2-9B21-1EAA-75B808C308EC}"/>
              </a:ext>
            </a:extLst>
          </p:cNvPr>
          <p:cNvSpPr txBox="1"/>
          <p:nvPr/>
        </p:nvSpPr>
        <p:spPr>
          <a:xfrm>
            <a:off x="360360" y="4815206"/>
            <a:ext cx="93153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Kad tas izdarīts, parādīsies kopsavilkums: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kāds līmenis sasniegts, veicot</a:t>
            </a:r>
            <a:r>
              <a:rPr kumimoji="0" lang="lv-LV" sz="2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pašvērtējumu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Vēlāk parādīsies arī žūrijas vērtējums un komentārs, ja līmeņi nesakrīt.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" name="Taisns bultveida savienotājs 6">
            <a:extLst>
              <a:ext uri="{FF2B5EF4-FFF2-40B4-BE49-F238E27FC236}">
                <a16:creationId xmlns:a16="http://schemas.microsoft.com/office/drawing/2014/main" id="{DE255866-43A9-782D-B4E7-AFE2637C7BCB}"/>
              </a:ext>
            </a:extLst>
          </p:cNvPr>
          <p:cNvCxnSpPr>
            <a:cxnSpLocks/>
          </p:cNvCxnSpPr>
          <p:nvPr/>
        </p:nvCxnSpPr>
        <p:spPr>
          <a:xfrm flipV="1">
            <a:off x="5040312" y="3657600"/>
            <a:ext cx="2663778" cy="1193006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804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ttēls 4" descr="Attēls, kurā ir teksts&#10;&#10;Apraksts ģenerēts automātiski">
            <a:extLst>
              <a:ext uri="{FF2B5EF4-FFF2-40B4-BE49-F238E27FC236}">
                <a16:creationId xmlns:a16="http://schemas.microsoft.com/office/drawing/2014/main" id="{E6149918-3596-4480-A809-411B35D200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741" y="3065339"/>
            <a:ext cx="9135006" cy="3088697"/>
          </a:xfrm>
          <a:prstGeom prst="rect">
            <a:avLst/>
          </a:prstGeom>
        </p:spPr>
      </p:pic>
      <p:sp>
        <p:nvSpPr>
          <p:cNvPr id="214" name="Shape 214"/>
          <p:cNvSpPr/>
          <p:nvPr/>
        </p:nvSpPr>
        <p:spPr>
          <a:xfrm>
            <a:off x="4259564" y="-203465"/>
            <a:ext cx="7758000" cy="1174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249524" y="788695"/>
            <a:ext cx="9315360" cy="34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8FBFEE-74AE-4FDA-BBC8-E109D1E3C4E0}"/>
              </a:ext>
            </a:extLst>
          </p:cNvPr>
          <p:cNvSpPr txBox="1"/>
          <p:nvPr/>
        </p:nvSpPr>
        <p:spPr>
          <a:xfrm>
            <a:off x="404574" y="1737878"/>
            <a:ext cx="804225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Sans-Regular"/>
                <a:cs typeface="Arial"/>
                <a:sym typeface="Arial"/>
              </a:rPr>
              <a:t>Atbilstoši pašvērtējumam datu bāzē kopsavilkuma sadaļā norāda, uz kuru līmeni pretendē</a:t>
            </a:r>
          </a:p>
        </p:txBody>
      </p:sp>
      <p:cxnSp>
        <p:nvCxnSpPr>
          <p:cNvPr id="7" name="Taisns bultveida savienotājs 6">
            <a:extLst>
              <a:ext uri="{FF2B5EF4-FFF2-40B4-BE49-F238E27FC236}">
                <a16:creationId xmlns:a16="http://schemas.microsoft.com/office/drawing/2014/main" id="{A4D39BC2-6A46-49BE-B42F-218B229ACC3A}"/>
              </a:ext>
            </a:extLst>
          </p:cNvPr>
          <p:cNvCxnSpPr>
            <a:cxnSpLocks/>
          </p:cNvCxnSpPr>
          <p:nvPr/>
        </p:nvCxnSpPr>
        <p:spPr>
          <a:xfrm flipH="1">
            <a:off x="947451" y="2563463"/>
            <a:ext cx="1677095" cy="280175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E7D9255-A0E1-423B-B16E-38873A1CEF7C}"/>
              </a:ext>
            </a:extLst>
          </p:cNvPr>
          <p:cNvSpPr txBox="1"/>
          <p:nvPr/>
        </p:nvSpPr>
        <p:spPr>
          <a:xfrm>
            <a:off x="3448280" y="383875"/>
            <a:ext cx="5585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Kad pašvērtējums pabeigts…</a:t>
            </a:r>
          </a:p>
        </p:txBody>
      </p:sp>
    </p:spTree>
    <p:extLst>
      <p:ext uri="{BB962C8B-B14F-4D97-AF65-F5344CB8AC3E}">
        <p14:creationId xmlns:p14="http://schemas.microsoft.com/office/powerpoint/2010/main" val="2262487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/>
        </p:nvSpPr>
        <p:spPr>
          <a:xfrm>
            <a:off x="4370400" y="87480"/>
            <a:ext cx="7758000" cy="1174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360360" y="1079640"/>
            <a:ext cx="9315360" cy="34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C21C0C-C6D1-451A-AD67-9A6285DB36A9}"/>
              </a:ext>
            </a:extLst>
          </p:cNvPr>
          <p:cNvSpPr txBox="1"/>
          <p:nvPr/>
        </p:nvSpPr>
        <p:spPr>
          <a:xfrm>
            <a:off x="1349387" y="530201"/>
            <a:ext cx="95526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Jautājumi un pielikumi datu bāzē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71D3B2-95DC-4317-9B93-B8BF80686C43}"/>
              </a:ext>
            </a:extLst>
          </p:cNvPr>
          <p:cNvSpPr txBox="1"/>
          <p:nvPr/>
        </p:nvSpPr>
        <p:spPr>
          <a:xfrm>
            <a:off x="360360" y="1818330"/>
            <a:ext cx="91519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Kad pašvērtējuma kopsavilkums ievadīts, gada laikā atbilstoši Ekoskolu statusa iegūšanas kārtībai: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Jāatbild uz 10 jautājumiem par katru Ekoskolu programmas soli;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Jāpievieno pielikumi. </a:t>
            </a:r>
          </a:p>
        </p:txBody>
      </p:sp>
    </p:spTree>
    <p:extLst>
      <p:ext uri="{BB962C8B-B14F-4D97-AF65-F5344CB8AC3E}">
        <p14:creationId xmlns:p14="http://schemas.microsoft.com/office/powerpoint/2010/main" val="2268288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/>
        </p:nvSpPr>
        <p:spPr>
          <a:xfrm>
            <a:off x="4370400" y="87480"/>
            <a:ext cx="7758000" cy="1174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360360" y="1079640"/>
            <a:ext cx="9315360" cy="34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C21C0C-C6D1-451A-AD67-9A6285DB36A9}"/>
              </a:ext>
            </a:extLst>
          </p:cNvPr>
          <p:cNvSpPr txBox="1"/>
          <p:nvPr/>
        </p:nvSpPr>
        <p:spPr>
          <a:xfrm>
            <a:off x="1116395" y="294810"/>
            <a:ext cx="9552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Jautājumi datu bāzē</a:t>
            </a:r>
          </a:p>
        </p:txBody>
      </p:sp>
      <p:graphicFrame>
        <p:nvGraphicFramePr>
          <p:cNvPr id="4" name="Tabula 3">
            <a:extLst>
              <a:ext uri="{FF2B5EF4-FFF2-40B4-BE49-F238E27FC236}">
                <a16:creationId xmlns:a16="http://schemas.microsoft.com/office/drawing/2014/main" id="{9DAF323E-A496-4248-B07F-0A277C5DDD8C}"/>
              </a:ext>
            </a:extLst>
          </p:cNvPr>
          <p:cNvGraphicFramePr>
            <a:graphicFrameLocks noGrp="1"/>
          </p:cNvGraphicFramePr>
          <p:nvPr/>
        </p:nvGraphicFramePr>
        <p:xfrm>
          <a:off x="177800" y="87480"/>
          <a:ext cx="9702800" cy="7278516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9702800">
                  <a:extLst>
                    <a:ext uri="{9D8B030D-6E8A-4147-A177-3AD203B41FA5}">
                      <a16:colId xmlns:a16="http://schemas.microsoft.com/office/drawing/2014/main" val="1886931804"/>
                    </a:ext>
                  </a:extLst>
                </a:gridCol>
              </a:tblGrid>
              <a:tr h="472123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400" b="1" u="none" strike="noStrike" dirty="0">
                          <a:effectLst/>
                        </a:rPr>
                        <a:t>Jautājumi datu bāzē: </a:t>
                      </a:r>
                      <a:endParaRPr lang="lv-LV" sz="24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720788"/>
                  </a:ext>
                </a:extLst>
              </a:tr>
              <a:tr h="394584">
                <a:tc>
                  <a:txBody>
                    <a:bodyPr/>
                    <a:lstStyle/>
                    <a:p>
                      <a:pPr marL="0" indent="0" algn="l" fontAlgn="b">
                        <a:lnSpc>
                          <a:spcPct val="150000"/>
                        </a:lnSpc>
                        <a:buNone/>
                      </a:pPr>
                      <a:r>
                        <a:rPr lang="lv-LV" sz="2000" u="none" strike="noStrike" dirty="0">
                          <a:effectLst/>
                        </a:rPr>
                        <a:t>1. Kā </a:t>
                      </a:r>
                      <a:r>
                        <a:rPr lang="lv-LV" sz="2000" u="none" strike="noStrike" dirty="0" err="1">
                          <a:effectLst/>
                        </a:rPr>
                        <a:t>Ekopadome</a:t>
                      </a:r>
                      <a:r>
                        <a:rPr lang="lv-LV" sz="2000" u="none" strike="noStrike" dirty="0">
                          <a:effectLst/>
                        </a:rPr>
                        <a:t> tika veidota?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658339"/>
                  </a:ext>
                </a:extLst>
              </a:tr>
              <a:tr h="394584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2. Kādas </a:t>
                      </a:r>
                      <a:r>
                        <a:rPr lang="lv-LV" sz="2000" u="none" strike="noStrike" dirty="0" err="1">
                          <a:effectLst/>
                        </a:rPr>
                        <a:t>Ekopadomes</a:t>
                      </a:r>
                      <a:r>
                        <a:rPr lang="lv-LV" sz="2000" u="none" strike="noStrike" dirty="0">
                          <a:effectLst/>
                        </a:rPr>
                        <a:t> motivēšanas aktivitātes ir notikušas?</a:t>
                      </a:r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3753381"/>
                  </a:ext>
                </a:extLst>
              </a:tr>
              <a:tr h="394584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3. Raksturojiet, kā šogad pārsvarā notika </a:t>
                      </a:r>
                      <a:r>
                        <a:rPr lang="lv-LV" sz="2000" u="none" strike="noStrike" dirty="0" err="1">
                          <a:effectLst/>
                        </a:rPr>
                        <a:t>Ekopadomes</a:t>
                      </a:r>
                      <a:r>
                        <a:rPr lang="lv-LV" sz="2000" u="none" strike="noStrike" dirty="0">
                          <a:effectLst/>
                        </a:rPr>
                        <a:t> mazās sēdes? </a:t>
                      </a:r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913321"/>
                  </a:ext>
                </a:extLst>
              </a:tr>
              <a:tr h="394584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i="1" u="none" strike="noStrike" dirty="0">
                          <a:effectLst/>
                        </a:rPr>
                        <a:t>4. </a:t>
                      </a:r>
                      <a:r>
                        <a:rPr lang="lv-LV" sz="2000" i="0" u="none" strike="noStrike" dirty="0">
                          <a:effectLst/>
                        </a:rPr>
                        <a:t>Cik bieži notika lielās un mazās sēdes? </a:t>
                      </a:r>
                      <a:r>
                        <a:rPr lang="lv-LV" sz="2000" b="1" i="0" u="none" strike="noStrike" dirty="0">
                          <a:effectLst/>
                        </a:rPr>
                        <a:t>(Mazais jautājums)</a:t>
                      </a:r>
                      <a:endParaRPr lang="lv-LV" sz="2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1416157"/>
                  </a:ext>
                </a:extLst>
              </a:tr>
              <a:tr h="871343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5. Kādā veidā tika plānota Gada tēmas un citu Ekoskolu tēmu iekļaušana mācību saturā? (Raksturojiet procesu)</a:t>
                      </a:r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262266"/>
                  </a:ext>
                </a:extLst>
              </a:tr>
              <a:tr h="394584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i="0" u="none" strike="noStrike" dirty="0">
                          <a:effectLst/>
                        </a:rPr>
                        <a:t>6. Kur atrodas </a:t>
                      </a:r>
                      <a:r>
                        <a:rPr lang="lv-LV" sz="2000" i="0" u="none" strike="noStrike" dirty="0" err="1">
                          <a:effectLst/>
                        </a:rPr>
                        <a:t>Ekopadomes</a:t>
                      </a:r>
                      <a:r>
                        <a:rPr lang="lv-LV" sz="2000" i="0" u="none" strike="noStrike" dirty="0">
                          <a:effectLst/>
                        </a:rPr>
                        <a:t> dēlis? </a:t>
                      </a:r>
                      <a:r>
                        <a:rPr lang="lv-LV" sz="2000" b="1" i="0" u="none" strike="noStrike" dirty="0">
                          <a:effectLst/>
                        </a:rPr>
                        <a:t>(Mazais jautājums)</a:t>
                      </a:r>
                      <a:endParaRPr lang="lv-LV" sz="2000" b="0" i="1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2671104"/>
                  </a:ext>
                </a:extLst>
              </a:tr>
              <a:tr h="871343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7. Vai un ar ko, kādā veidā tika veidota sadarbība ? (piem., ar vietējiem uzņēmējiem, nevalstisko organizāciju, pašvaldības pārstāvjiem) </a:t>
                      </a:r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7122388"/>
                  </a:ext>
                </a:extLst>
              </a:tr>
              <a:tr h="394584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8. Vai un kādus priekšlikumus skola ir izstrādājusi un iesniegusi vietējai pašvaldībai? </a:t>
                      </a:r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0161151"/>
                  </a:ext>
                </a:extLst>
              </a:tr>
              <a:tr h="1824860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9. Jautājums skolām ,kas darbojas programmā pirmo gadu - Kā un kad jūs izstrādājāt vides kodeksu? </a:t>
                      </a:r>
                    </a:p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Jautājums skolām, kas darbojas programmā vairākus gadus - Vai un kādā veidā tas tika izvērtēts un aktualizēts? Vai un kādā veidā tas ir ticis mainīts, papildināts? </a:t>
                      </a:r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839715"/>
                  </a:ext>
                </a:extLst>
              </a:tr>
              <a:tr h="871343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10. Kādā veidā uzturat „dzīvu“ jeb izmantojiet, atgādiniet par vides kodeksu un tajā ietvertām pamatvērtībām? Miniet dažādus veidus, piemērus.</a:t>
                      </a:r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2644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3220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/>
        </p:nvSpPr>
        <p:spPr>
          <a:xfrm>
            <a:off x="4370400" y="87480"/>
            <a:ext cx="7758000" cy="1174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360360" y="1079640"/>
            <a:ext cx="9315360" cy="34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C21C0C-C6D1-451A-AD67-9A6285DB36A9}"/>
              </a:ext>
            </a:extLst>
          </p:cNvPr>
          <p:cNvSpPr txBox="1"/>
          <p:nvPr/>
        </p:nvSpPr>
        <p:spPr>
          <a:xfrm>
            <a:off x="1116395" y="294810"/>
            <a:ext cx="9552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Jautājumi datu bāzē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5B1D47-EB82-4E96-9E5C-F4ECEEDAC197}"/>
              </a:ext>
            </a:extLst>
          </p:cNvPr>
          <p:cNvSpPr txBox="1"/>
          <p:nvPr/>
        </p:nvSpPr>
        <p:spPr>
          <a:xfrm>
            <a:off x="360360" y="1523770"/>
            <a:ext cx="9315359" cy="4455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Nav jāpilda Zaļā karoga skolām, kad tās izpilda visus 3. vai 4. līmeņa kritērijus.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Uz jautājumiem jāatbild atkārtoti pēc diviem (3. līmenis) vai trim (4. līmenis) gadiem.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Jautājumiem, kuriem maz mainās saturs, varēs kopēt standarta informāciju no iepriekšējiem gadiem, papildinot ar aktualitātēm. (Piemēram, «Kā </a:t>
            </a:r>
            <a:r>
              <a:rPr kumimoji="0" lang="lv-LV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Ekopadome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tika veidota?». Ja gadījuma ir izveidojusies laba pieeja, kas strādā gadu no gada.)</a:t>
            </a:r>
          </a:p>
        </p:txBody>
      </p:sp>
    </p:spTree>
    <p:extLst>
      <p:ext uri="{BB962C8B-B14F-4D97-AF65-F5344CB8AC3E}">
        <p14:creationId xmlns:p14="http://schemas.microsoft.com/office/powerpoint/2010/main" val="3816248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/>
        </p:nvSpPr>
        <p:spPr>
          <a:xfrm>
            <a:off x="4109957" y="113046"/>
            <a:ext cx="7758000" cy="1174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360360" y="1079640"/>
            <a:ext cx="9315360" cy="34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aphicFrame>
        <p:nvGraphicFramePr>
          <p:cNvPr id="4" name="Tabula 3">
            <a:extLst>
              <a:ext uri="{FF2B5EF4-FFF2-40B4-BE49-F238E27FC236}">
                <a16:creationId xmlns:a16="http://schemas.microsoft.com/office/drawing/2014/main" id="{D496BC4B-D3AF-493F-87D1-4D38D739EF08}"/>
              </a:ext>
            </a:extLst>
          </p:cNvPr>
          <p:cNvGraphicFramePr>
            <a:graphicFrameLocks noGrp="1"/>
          </p:cNvGraphicFramePr>
          <p:nvPr/>
        </p:nvGraphicFramePr>
        <p:xfrm>
          <a:off x="217484" y="107323"/>
          <a:ext cx="9601111" cy="7374310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9601111">
                  <a:extLst>
                    <a:ext uri="{9D8B030D-6E8A-4147-A177-3AD203B41FA5}">
                      <a16:colId xmlns:a16="http://schemas.microsoft.com/office/drawing/2014/main" val="3247383772"/>
                    </a:ext>
                  </a:extLst>
                </a:gridCol>
              </a:tblGrid>
              <a:tr h="375638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400" b="1" u="none" strike="noStrike" dirty="0">
                          <a:effectLst/>
                        </a:rPr>
                        <a:t>Pielikumi datu bāzē:</a:t>
                      </a:r>
                      <a:endParaRPr lang="lv-LV" sz="2400" b="1" i="0" u="none" strike="noStrike" dirty="0">
                        <a:solidFill>
                          <a:srgbClr val="CE181E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0122838"/>
                  </a:ext>
                </a:extLst>
              </a:tr>
              <a:tr h="32116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1. </a:t>
                      </a:r>
                      <a:r>
                        <a:rPr lang="lv-LV" sz="2000" b="1" u="none" strike="noStrike" dirty="0" err="1">
                          <a:effectLst/>
                        </a:rPr>
                        <a:t>Ekopadomes</a:t>
                      </a:r>
                      <a:r>
                        <a:rPr lang="lv-LV" sz="2000" b="1" u="none" strike="noStrike" dirty="0">
                          <a:effectLst/>
                        </a:rPr>
                        <a:t> sastāvs</a:t>
                      </a:r>
                      <a:endParaRPr lang="lv-LV" sz="2000" b="0" i="0" u="none" strike="noStrike" dirty="0">
                        <a:solidFill>
                          <a:srgbClr val="CE181E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96786"/>
                  </a:ext>
                </a:extLst>
              </a:tr>
              <a:tr h="32116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2. </a:t>
                      </a:r>
                      <a:r>
                        <a:rPr lang="lv-LV" sz="2000" b="1" u="none" strike="noStrike" dirty="0">
                          <a:effectLst/>
                        </a:rPr>
                        <a:t>4 lielo s</a:t>
                      </a:r>
                      <a:r>
                        <a:rPr lang="pl-PL" sz="2000" b="1" u="none" strike="noStrike" dirty="0">
                          <a:effectLst/>
                        </a:rPr>
                        <a:t>ēžu protokoli</a:t>
                      </a:r>
                      <a:endParaRPr lang="pl-PL" sz="2000" b="0" i="0" u="none" strike="noStrike" dirty="0">
                        <a:solidFill>
                          <a:srgbClr val="CE181E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3059459"/>
                  </a:ext>
                </a:extLst>
              </a:tr>
              <a:tr h="410003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3. </a:t>
                      </a:r>
                      <a:r>
                        <a:rPr lang="fr-FR" sz="2000" b="1" u="none" strike="noStrike" dirty="0" err="1">
                          <a:effectLst/>
                        </a:rPr>
                        <a:t>Rīcības</a:t>
                      </a:r>
                      <a:r>
                        <a:rPr lang="fr-FR" sz="2000" b="1" u="none" strike="noStrike" dirty="0">
                          <a:effectLst/>
                        </a:rPr>
                        <a:t> </a:t>
                      </a:r>
                      <a:r>
                        <a:rPr lang="fr-FR" sz="2000" b="1" u="none" strike="noStrike" dirty="0" err="1">
                          <a:effectLst/>
                        </a:rPr>
                        <a:t>plāns</a:t>
                      </a:r>
                      <a:endParaRPr lang="fr-FR" sz="2000" b="0" i="0" u="none" strike="noStrike" dirty="0">
                        <a:solidFill>
                          <a:srgbClr val="CE181E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450395"/>
                  </a:ext>
                </a:extLst>
              </a:tr>
              <a:tr h="32116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b="0" u="none" strike="noStrike" dirty="0">
                          <a:effectLst/>
                        </a:rPr>
                        <a:t>4</a:t>
                      </a:r>
                      <a:r>
                        <a:rPr lang="lv-LV" sz="2000" b="1" u="none" strike="noStrike" dirty="0">
                          <a:effectLst/>
                        </a:rPr>
                        <a:t>. </a:t>
                      </a:r>
                      <a:r>
                        <a:rPr lang="lv-LV" sz="2000" b="1" u="none" strike="noStrike" dirty="0" err="1">
                          <a:effectLst/>
                        </a:rPr>
                        <a:t>Ekopadomes</a:t>
                      </a:r>
                      <a:r>
                        <a:rPr lang="lv-LV" sz="2000" b="1" u="none" strike="noStrike" dirty="0">
                          <a:effectLst/>
                        </a:rPr>
                        <a:t> aptauja</a:t>
                      </a:r>
                      <a:endParaRPr lang="lv-LV" sz="2000" b="1" i="0" u="none" strike="noStrike" dirty="0">
                        <a:solidFill>
                          <a:srgbClr val="CE181E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3330673"/>
                  </a:ext>
                </a:extLst>
              </a:tr>
              <a:tr h="32116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5. </a:t>
                      </a:r>
                      <a:r>
                        <a:rPr lang="lv-LV" sz="2000" b="1" u="none" strike="noStrike" dirty="0">
                          <a:effectLst/>
                        </a:rPr>
                        <a:t>Vides novērtējums</a:t>
                      </a:r>
                      <a:endParaRPr lang="lv-LV" sz="2000" b="0" i="0" u="none" strike="noStrike" dirty="0">
                        <a:solidFill>
                          <a:srgbClr val="CE181E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4862436"/>
                  </a:ext>
                </a:extLst>
              </a:tr>
              <a:tr h="32116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6. </a:t>
                      </a:r>
                      <a:r>
                        <a:rPr lang="lv-LV" sz="2000" b="1" u="none" strike="noStrike" dirty="0">
                          <a:effectLst/>
                        </a:rPr>
                        <a:t>Tēmu, 7 soļu integrācijas plāns</a:t>
                      </a:r>
                      <a:endParaRPr lang="lv-LV" sz="2000" b="0" i="0" u="none" strike="noStrike" dirty="0">
                        <a:solidFill>
                          <a:srgbClr val="CE181E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7097513"/>
                  </a:ext>
                </a:extLst>
              </a:tr>
              <a:tr h="708576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7. Pārraudzības metožu piemēri, kas deva precīzākos rezultātus un var kalpot kā piemēri citām skolām</a:t>
                      </a:r>
                      <a:endParaRPr lang="lv-LV" sz="2000" b="0" i="0" u="none" strike="noStrike" dirty="0">
                        <a:solidFill>
                          <a:srgbClr val="CE181E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7153752"/>
                  </a:ext>
                </a:extLst>
              </a:tr>
              <a:tr h="32116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8. Foto vai saite no motivēšanas aktivitātēm</a:t>
                      </a:r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5447802"/>
                  </a:ext>
                </a:extLst>
              </a:tr>
              <a:tr h="32116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9. </a:t>
                      </a:r>
                      <a:r>
                        <a:rPr lang="pt-BR" sz="2000" u="none" strike="noStrike" dirty="0">
                          <a:effectLst/>
                        </a:rPr>
                        <a:t>Foto vai saite uz </a:t>
                      </a:r>
                      <a:r>
                        <a:rPr lang="lv-LV" sz="2000" u="none" strike="noStrike" dirty="0">
                          <a:effectLst/>
                        </a:rPr>
                        <a:t>vides novērtējuma</a:t>
                      </a:r>
                      <a:r>
                        <a:rPr lang="pt-BR" sz="2000" u="none" strike="noStrike" dirty="0">
                          <a:effectLst/>
                        </a:rPr>
                        <a:t> popularizēšanu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3768033"/>
                  </a:ext>
                </a:extLst>
              </a:tr>
              <a:tr h="32116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10. Foto vai atbilde par ieteikumu vākšanu</a:t>
                      </a:r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6511606"/>
                  </a:ext>
                </a:extLst>
              </a:tr>
              <a:tr h="32116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11. Foto vai saite uz Rīcības plānu (iepazīstināšana)</a:t>
                      </a:r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0199122"/>
                  </a:ext>
                </a:extLst>
              </a:tr>
              <a:tr h="32116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12. Foto vai saite, kur iepazīstina ar sasniegtajiem rezultātiem </a:t>
                      </a:r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634742"/>
                  </a:ext>
                </a:extLst>
              </a:tr>
              <a:tr h="32116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13. Foto vai saite pieredzes apmaiņai </a:t>
                      </a:r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9112191"/>
                  </a:ext>
                </a:extLst>
              </a:tr>
              <a:tr h="32116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14. Foto </a:t>
                      </a:r>
                      <a:r>
                        <a:rPr lang="lv-LV" sz="2000" u="none" strike="noStrike" dirty="0" err="1">
                          <a:effectLst/>
                        </a:rPr>
                        <a:t>Ekopadomes</a:t>
                      </a:r>
                      <a:r>
                        <a:rPr lang="lv-LV" sz="2000" u="none" strike="noStrike" dirty="0">
                          <a:effectLst/>
                        </a:rPr>
                        <a:t> dēlim (var nelikt, ja jau redzams)</a:t>
                      </a:r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3224894"/>
                  </a:ext>
                </a:extLst>
              </a:tr>
              <a:tr h="32116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15. Saites uz sociālo tīklu profiliem</a:t>
                      </a:r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5400868"/>
                  </a:ext>
                </a:extLst>
              </a:tr>
              <a:tr h="32116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16. </a:t>
                      </a:r>
                      <a:r>
                        <a:rPr lang="sv-SE" sz="2000" u="none" strike="noStrike" dirty="0">
                          <a:effectLst/>
                        </a:rPr>
                        <a:t>Saites uz rakstiem par skolu, vai literatūras atsauce</a:t>
                      </a:r>
                      <a:endParaRPr lang="sv-SE" sz="2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4629847"/>
                  </a:ext>
                </a:extLst>
              </a:tr>
              <a:tr h="32116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lv-LV" sz="2000" u="none" strike="noStrike" dirty="0">
                          <a:effectLst/>
                        </a:rPr>
                        <a:t>17. </a:t>
                      </a:r>
                      <a:r>
                        <a:rPr lang="fi-FI" sz="2000" b="1" u="none" strike="noStrike" dirty="0">
                          <a:effectLst/>
                        </a:rPr>
                        <a:t>Vides kodeksa foto vai teksts</a:t>
                      </a:r>
                      <a:endParaRPr lang="fi-FI" sz="2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 panose="020B06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4309925"/>
                  </a:ext>
                </a:extLst>
              </a:tr>
            </a:tbl>
          </a:graphicData>
        </a:graphic>
      </p:graphicFrame>
      <p:sp>
        <p:nvSpPr>
          <p:cNvPr id="14" name="Taisnstūris 13">
            <a:extLst>
              <a:ext uri="{FF2B5EF4-FFF2-40B4-BE49-F238E27FC236}">
                <a16:creationId xmlns:a16="http://schemas.microsoft.com/office/drawing/2014/main" id="{650C12FA-BC74-4BCF-9DA9-8869C4F4A229}"/>
              </a:ext>
            </a:extLst>
          </p:cNvPr>
          <p:cNvSpPr/>
          <p:nvPr/>
        </p:nvSpPr>
        <p:spPr>
          <a:xfrm>
            <a:off x="4471791" y="0"/>
            <a:ext cx="5391349" cy="29495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Pielikumus atkārtoti jāpievieno pēc 2 (ZK 3. līmenis) vai 3 (ZK 4. līmenis) gadiem,</a:t>
            </a:r>
            <a:r>
              <a:rPr kumimoji="0" lang="lv-LV" sz="18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izņemot pielikumu Nr.1, 2., 3., 5. 6</a:t>
            </a:r>
            <a:r>
              <a:rPr kumimoji="0" lang="lv-LV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 un 17.  Tos vieno katru gadu. </a:t>
            </a:r>
            <a:r>
              <a:rPr lang="lv-LV" sz="1800" dirty="0"/>
              <a:t>Katru gadu pievieno arī pašvērtējumu.</a:t>
            </a:r>
            <a:endParaRPr kumimoji="0" lang="lv-LV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2.,4. un 6. pielikumam </a:t>
            </a:r>
            <a:r>
              <a:rPr lang="lv-LV" sz="1800" dirty="0"/>
              <a:t>ir</a:t>
            </a:r>
            <a:r>
              <a:rPr kumimoji="0" lang="lv-LV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izveidots paraugs ej.uz/</a:t>
            </a:r>
            <a:r>
              <a:rPr kumimoji="0" lang="lv-LV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pielikumupiemeri</a:t>
            </a:r>
            <a:r>
              <a:rPr kumimoji="0" lang="lv-LV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7105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/>
        </p:nvSpPr>
        <p:spPr>
          <a:xfrm>
            <a:off x="4370400" y="87480"/>
            <a:ext cx="7758000" cy="1174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360360" y="1079640"/>
            <a:ext cx="9315360" cy="34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C21C0C-C6D1-451A-AD67-9A6285DB36A9}"/>
              </a:ext>
            </a:extLst>
          </p:cNvPr>
          <p:cNvSpPr txBox="1"/>
          <p:nvPr/>
        </p:nvSpPr>
        <p:spPr>
          <a:xfrm>
            <a:off x="1492965" y="333729"/>
            <a:ext cx="95526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Izvērtēšana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829E73-130B-4C12-AD41-A29573F89ED5}"/>
              </a:ext>
            </a:extLst>
          </p:cNvPr>
          <p:cNvSpPr txBox="1"/>
          <p:nvPr/>
        </p:nvSpPr>
        <p:spPr>
          <a:xfrm>
            <a:off x="360360" y="1476801"/>
            <a:ext cx="87328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Kad pašvērtējums pabeigts: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Skolas pašvērtējumā sasniegts 1. vai  2. līmenis: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Žūrija </a:t>
            </a:r>
            <a:r>
              <a:rPr kumimoji="0" lang="lv-LV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izvērtējumu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veic datu bāzē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Skolas pašvērtējumā sasniegts 3. vai 4. līmenis: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Žūrijas pārstāvji dodas vizītē un ,izmantojot visus kritērijus, skolas pašvērtējumu, datu bāzes informāciju, izvērtē klātienē,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Kad pēc žūrijas </a:t>
            </a:r>
            <a:r>
              <a:rPr kumimoji="0" lang="lv-LV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izvērtējuma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iegūts 3. vai 4. līmenis: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Starpposmā tiek skatīta tikai datu bāze, kas tiek aizpildīta vienkāršotā veidā.</a:t>
            </a:r>
          </a:p>
        </p:txBody>
      </p:sp>
    </p:spTree>
    <p:extLst>
      <p:ext uri="{BB962C8B-B14F-4D97-AF65-F5344CB8AC3E}">
        <p14:creationId xmlns:p14="http://schemas.microsoft.com/office/powerpoint/2010/main" val="397609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82be5356fb_0_48"/>
          <p:cNvSpPr txBox="1"/>
          <p:nvPr/>
        </p:nvSpPr>
        <p:spPr>
          <a:xfrm>
            <a:off x="3843050" y="596875"/>
            <a:ext cx="5930100" cy="7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tabLst/>
              <a:defRPr/>
            </a:pPr>
            <a:endParaRPr kumimoji="0" sz="4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9EB5E7-F294-4DF2-8A2D-79F33C3405AB}"/>
              </a:ext>
            </a:extLst>
          </p:cNvPr>
          <p:cNvSpPr txBox="1"/>
          <p:nvPr/>
        </p:nvSpPr>
        <p:spPr>
          <a:xfrm>
            <a:off x="370702" y="1539939"/>
            <a:ext cx="9068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lv-LV" sz="2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2F753F-A860-464E-9621-E7B85AE89CF5}"/>
              </a:ext>
            </a:extLst>
          </p:cNvPr>
          <p:cNvSpPr txBox="1"/>
          <p:nvPr/>
        </p:nvSpPr>
        <p:spPr>
          <a:xfrm>
            <a:off x="1191491" y="2263123"/>
            <a:ext cx="781396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v-LV" sz="3600" dirty="0"/>
              <a:t>Īstenošanas posmus soli pa solim/ svarīgākos termiņus skat. </a:t>
            </a:r>
            <a:r>
              <a:rPr lang="lv-LV" sz="3600" dirty="0">
                <a:solidFill>
                  <a:schemeClr val="accent2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https://ekoskolas.lv/lv/par-mums/apbalvojumu-iegusanas-kartiba</a:t>
            </a:r>
            <a:endParaRPr lang="lv-LV" sz="36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lv-LV" sz="3600" dirty="0"/>
          </a:p>
        </p:txBody>
      </p:sp>
    </p:spTree>
    <p:extLst>
      <p:ext uri="{BB962C8B-B14F-4D97-AF65-F5344CB8AC3E}">
        <p14:creationId xmlns:p14="http://schemas.microsoft.com/office/powerpoint/2010/main" val="9011151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/>
        </p:nvSpPr>
        <p:spPr>
          <a:xfrm>
            <a:off x="4370400" y="87480"/>
            <a:ext cx="7758000" cy="1174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360360" y="1079640"/>
            <a:ext cx="9315360" cy="34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C21C0C-C6D1-451A-AD67-9A6285DB36A9}"/>
              </a:ext>
            </a:extLst>
          </p:cNvPr>
          <p:cNvSpPr txBox="1"/>
          <p:nvPr/>
        </p:nvSpPr>
        <p:spPr>
          <a:xfrm>
            <a:off x="2784246" y="413210"/>
            <a:ext cx="95526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7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Uzlabotā apbalvojumu/ vērtēšanas sistēma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AECA69-115A-45A6-BF2A-3AFD14216389}"/>
              </a:ext>
            </a:extLst>
          </p:cNvPr>
          <p:cNvSpPr txBox="1"/>
          <p:nvPr/>
        </p:nvSpPr>
        <p:spPr>
          <a:xfrm>
            <a:off x="254000" y="1160700"/>
            <a:ext cx="10010279" cy="5379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Kādēļ tiek ieviesta?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Lai varētu: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skolām piedāvāt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vienkāršotu izvērtēšanas sistēmu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nodrošināt iespēju veikt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kvalitatīvu pašvērtējumu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uzlabotu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vērtēšanas kvalitāti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veidot pēc iespējas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vienotāku redzējumu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5)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stiprināt Zaļā karoga statusu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mazinot atšķirības 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starp skolām,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6) veicināt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Ekoskolu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programmas saikni ar mācību saturu 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(kompetenču pieeju),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skolēnu līdzdalību 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un kompleksu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prasmju attīstību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34482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/>
        </p:nvSpPr>
        <p:spPr>
          <a:xfrm>
            <a:off x="4370400" y="87480"/>
            <a:ext cx="7758000" cy="1174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360360" y="1079640"/>
            <a:ext cx="9315360" cy="34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402538-A93A-4994-BDD2-D6B5760A39E8}"/>
              </a:ext>
            </a:extLst>
          </p:cNvPr>
          <p:cNvSpPr txBox="1"/>
          <p:nvPr/>
        </p:nvSpPr>
        <p:spPr>
          <a:xfrm>
            <a:off x="10603260" y="87480"/>
            <a:ext cx="66262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000" b="1" i="0" u="none" strike="noStrike" kern="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EKOPADOME</a:t>
            </a:r>
          </a:p>
        </p:txBody>
      </p:sp>
      <p:pic>
        <p:nvPicPr>
          <p:cNvPr id="4" name="Attēls 3">
            <a:extLst>
              <a:ext uri="{FF2B5EF4-FFF2-40B4-BE49-F238E27FC236}">
                <a16:creationId xmlns:a16="http://schemas.microsoft.com/office/drawing/2014/main" id="{6B45D2AE-6C91-4C5C-9CE3-9D98359EAB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6285" y="178740"/>
            <a:ext cx="1454225" cy="1485976"/>
          </a:xfrm>
          <a:prstGeom prst="rect">
            <a:avLst/>
          </a:prstGeom>
        </p:spPr>
      </p:pic>
      <p:pic>
        <p:nvPicPr>
          <p:cNvPr id="7" name="Attēls 6" descr="Attēls, kurā ir teksts&#10;&#10;Apraksts ģenerēts automātiski">
            <a:extLst>
              <a:ext uri="{FF2B5EF4-FFF2-40B4-BE49-F238E27FC236}">
                <a16:creationId xmlns:a16="http://schemas.microsoft.com/office/drawing/2014/main" id="{CBCAD060-6B18-49C2-9299-1C67E01B4F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3321" y="1466950"/>
            <a:ext cx="6775979" cy="58949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F076068-3467-47C6-933C-ECEDCD0C23CC}"/>
              </a:ext>
            </a:extLst>
          </p:cNvPr>
          <p:cNvSpPr txBox="1"/>
          <p:nvPr/>
        </p:nvSpPr>
        <p:spPr>
          <a:xfrm>
            <a:off x="210115" y="197766"/>
            <a:ext cx="801138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Mērķis - 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izcelt jauniešu, bērnu iesaisti kā Ekoskolu programmas pamatu</a:t>
            </a:r>
          </a:p>
        </p:txBody>
      </p:sp>
      <p:sp>
        <p:nvSpPr>
          <p:cNvPr id="6" name="Taisnstūris 5">
            <a:extLst>
              <a:ext uri="{FF2B5EF4-FFF2-40B4-BE49-F238E27FC236}">
                <a16:creationId xmlns:a16="http://schemas.microsoft.com/office/drawing/2014/main" id="{59EB6D1C-A307-45B4-8213-B5FB6F3AA638}"/>
              </a:ext>
            </a:extLst>
          </p:cNvPr>
          <p:cNvSpPr/>
          <p:nvPr/>
        </p:nvSpPr>
        <p:spPr>
          <a:xfrm>
            <a:off x="3061620" y="1466950"/>
            <a:ext cx="642610" cy="3314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9" name="Taisnstūris 8">
            <a:extLst>
              <a:ext uri="{FF2B5EF4-FFF2-40B4-BE49-F238E27FC236}">
                <a16:creationId xmlns:a16="http://schemas.microsoft.com/office/drawing/2014/main" id="{AF5D32B8-7056-4978-863A-52269824A831}"/>
              </a:ext>
            </a:extLst>
          </p:cNvPr>
          <p:cNvSpPr/>
          <p:nvPr/>
        </p:nvSpPr>
        <p:spPr>
          <a:xfrm>
            <a:off x="3133321" y="4781139"/>
            <a:ext cx="121920" cy="10405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CE0DE1-09E2-413C-BEE7-0BC6826B35C6}"/>
              </a:ext>
            </a:extLst>
          </p:cNvPr>
          <p:cNvSpPr txBox="1"/>
          <p:nvPr/>
        </p:nvSpPr>
        <p:spPr>
          <a:xfrm>
            <a:off x="126780" y="1466950"/>
            <a:ext cx="2967751" cy="415498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Skolā: 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Svarīgi vērtēt, kurā līmenī atrodas bērni un kā ar dažādu jēgpilnu uzdevumu palīdzību var veicināt viņu iniciatīvu, iesaisti.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</a:t>
            </a:r>
            <a:r>
              <a:rPr kumimoji="0" lang="lv-LV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ritēriji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ir kā rīks, kas var palīdzēt to paveikt. </a:t>
            </a:r>
          </a:p>
        </p:txBody>
      </p:sp>
    </p:spTree>
    <p:extLst>
      <p:ext uri="{BB962C8B-B14F-4D97-AF65-F5344CB8AC3E}">
        <p14:creationId xmlns:p14="http://schemas.microsoft.com/office/powerpoint/2010/main" val="1642436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/>
        </p:nvSpPr>
        <p:spPr>
          <a:xfrm>
            <a:off x="4370400" y="87480"/>
            <a:ext cx="7758000" cy="1174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360360" y="1079640"/>
            <a:ext cx="9315360" cy="34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402538-A93A-4994-BDD2-D6B5760A39E8}"/>
              </a:ext>
            </a:extLst>
          </p:cNvPr>
          <p:cNvSpPr txBox="1"/>
          <p:nvPr/>
        </p:nvSpPr>
        <p:spPr>
          <a:xfrm>
            <a:off x="10603260" y="87480"/>
            <a:ext cx="66262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000" b="1" i="0" u="none" strike="noStrike" kern="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EKOPADOME</a:t>
            </a:r>
          </a:p>
        </p:txBody>
      </p:sp>
      <p:pic>
        <p:nvPicPr>
          <p:cNvPr id="4" name="Attēls 3">
            <a:extLst>
              <a:ext uri="{FF2B5EF4-FFF2-40B4-BE49-F238E27FC236}">
                <a16:creationId xmlns:a16="http://schemas.microsoft.com/office/drawing/2014/main" id="{6B45D2AE-6C91-4C5C-9CE3-9D98359EAB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6285" y="178740"/>
            <a:ext cx="1454225" cy="14859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F076068-3467-47C6-933C-ECEDCD0C23CC}"/>
              </a:ext>
            </a:extLst>
          </p:cNvPr>
          <p:cNvSpPr txBox="1"/>
          <p:nvPr/>
        </p:nvSpPr>
        <p:spPr>
          <a:xfrm>
            <a:off x="210115" y="197766"/>
            <a:ext cx="801138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Mērķis - 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izcelt jauniešu, bērnu iesaisti kā Ekoskolu programmas pamatu</a:t>
            </a:r>
          </a:p>
        </p:txBody>
      </p:sp>
      <p:sp>
        <p:nvSpPr>
          <p:cNvPr id="6" name="Taisnstūris 5">
            <a:extLst>
              <a:ext uri="{FF2B5EF4-FFF2-40B4-BE49-F238E27FC236}">
                <a16:creationId xmlns:a16="http://schemas.microsoft.com/office/drawing/2014/main" id="{59EB6D1C-A307-45B4-8213-B5FB6F3AA638}"/>
              </a:ext>
            </a:extLst>
          </p:cNvPr>
          <p:cNvSpPr/>
          <p:nvPr/>
        </p:nvSpPr>
        <p:spPr>
          <a:xfrm>
            <a:off x="3061620" y="1466950"/>
            <a:ext cx="642610" cy="3314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9" name="Taisnstūris 8">
            <a:extLst>
              <a:ext uri="{FF2B5EF4-FFF2-40B4-BE49-F238E27FC236}">
                <a16:creationId xmlns:a16="http://schemas.microsoft.com/office/drawing/2014/main" id="{AF5D32B8-7056-4978-863A-52269824A831}"/>
              </a:ext>
            </a:extLst>
          </p:cNvPr>
          <p:cNvSpPr/>
          <p:nvPr/>
        </p:nvSpPr>
        <p:spPr>
          <a:xfrm>
            <a:off x="3133321" y="4781139"/>
            <a:ext cx="121920" cy="10405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09D388-465C-4E11-BF59-0FD9A664AB10}"/>
              </a:ext>
            </a:extLst>
          </p:cNvPr>
          <p:cNvSpPr txBox="1"/>
          <p:nvPr/>
        </p:nvSpPr>
        <p:spPr>
          <a:xfrm>
            <a:off x="62840" y="1668425"/>
            <a:ext cx="9807670" cy="5632311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Pirmsskolā: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Bērni tiek iesaistīti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atbilstoši viņu spējām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 Tiek dota iespēja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pētīt un darīt.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Ja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skolu kritērijos 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katrā nākamā līmenī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tiek veicināta bērnu patstāvība 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un skolotājs iesaistās pēc nepieciešamības. PII daudz lielāka nozīme skolotāja atbalstam -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PII bērns darbojas kopā ar skolotāju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PII,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iesaistot bērnus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7 soļi tiek realizēti kā rotaļnodarbība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 Pilda vairāk izglītojošu funkciju, piemēram, kā tas ir ar bērniem domātu vides novērtējumu (ej.uz/</a:t>
            </a:r>
            <a:r>
              <a:rPr kumimoji="0" lang="lv-LV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vn-pii-berniem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Nopietnāki darbi paliek lielai </a:t>
            </a:r>
            <a:r>
              <a:rPr kumimoji="0" lang="lv-LV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Ekopadomei</a:t>
            </a: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(piemēram, pilnais vides novērtējums), bet tas ietver arī bērnu secinājumus, iesaistes rezultātu.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787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/>
        </p:nvSpPr>
        <p:spPr>
          <a:xfrm>
            <a:off x="0" y="970245"/>
            <a:ext cx="4482114" cy="168084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Ekoskolu 7 soļi kā vides pārvaldības instruments</a:t>
            </a:r>
            <a:endParaRPr kumimoji="0" sz="2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360360" y="1079640"/>
            <a:ext cx="9315360" cy="34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" name="Taisns bultveida savienotājs 6">
            <a:extLst>
              <a:ext uri="{FF2B5EF4-FFF2-40B4-BE49-F238E27FC236}">
                <a16:creationId xmlns:a16="http://schemas.microsoft.com/office/drawing/2014/main" id="{5BD2B26B-DC6F-48B8-AE9B-4ABD17A5B7F0}"/>
              </a:ext>
            </a:extLst>
          </p:cNvPr>
          <p:cNvCxnSpPr>
            <a:cxnSpLocks/>
          </p:cNvCxnSpPr>
          <p:nvPr/>
        </p:nvCxnSpPr>
        <p:spPr>
          <a:xfrm>
            <a:off x="1959430" y="2285126"/>
            <a:ext cx="0" cy="5225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D25FCD3-63FB-4090-9B09-9AB621AF02F6}"/>
              </a:ext>
            </a:extLst>
          </p:cNvPr>
          <p:cNvSpPr txBox="1"/>
          <p:nvPr/>
        </p:nvSpPr>
        <p:spPr>
          <a:xfrm>
            <a:off x="3225181" y="371428"/>
            <a:ext cx="6531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Divi pamatvirzieni pirmsskolā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2BDC22-975B-4056-ACB7-DDF14B619D37}"/>
              </a:ext>
            </a:extLst>
          </p:cNvPr>
          <p:cNvSpPr txBox="1"/>
          <p:nvPr/>
        </p:nvSpPr>
        <p:spPr>
          <a:xfrm rot="5400000">
            <a:off x="2374912" y="4568552"/>
            <a:ext cx="3683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Pieaugušo loma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68B352-B55B-4709-9B32-9E603E76A509}"/>
              </a:ext>
            </a:extLst>
          </p:cNvPr>
          <p:cNvSpPr txBox="1"/>
          <p:nvPr/>
        </p:nvSpPr>
        <p:spPr>
          <a:xfrm>
            <a:off x="197718" y="2849471"/>
            <a:ext cx="3788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Programmas ieviešanas </a:t>
            </a:r>
            <a:r>
              <a:rPr kumimoji="0" lang="lv-LV" sz="24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koordinēšana</a:t>
            </a:r>
          </a:p>
        </p:txBody>
      </p:sp>
      <p:cxnSp>
        <p:nvCxnSpPr>
          <p:cNvPr id="16" name="Taisns bultveida savienotājs 15">
            <a:extLst>
              <a:ext uri="{FF2B5EF4-FFF2-40B4-BE49-F238E27FC236}">
                <a16:creationId xmlns:a16="http://schemas.microsoft.com/office/drawing/2014/main" id="{1D7D1B11-EEC9-44FD-B428-74D3A15E9958}"/>
              </a:ext>
            </a:extLst>
          </p:cNvPr>
          <p:cNvCxnSpPr/>
          <p:nvPr/>
        </p:nvCxnSpPr>
        <p:spPr>
          <a:xfrm>
            <a:off x="1959430" y="3680468"/>
            <a:ext cx="0" cy="4248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BB67CE7-4F6E-45A9-AEF0-4DA5599F6CDE}"/>
              </a:ext>
            </a:extLst>
          </p:cNvPr>
          <p:cNvSpPr txBox="1"/>
          <p:nvPr/>
        </p:nvSpPr>
        <p:spPr>
          <a:xfrm>
            <a:off x="197717" y="4105365"/>
            <a:ext cx="36952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Galvenā atbildība par Ekoskolu mērķu sasniegšanu un</a:t>
            </a:r>
          </a:p>
        </p:txBody>
      </p:sp>
      <p:cxnSp>
        <p:nvCxnSpPr>
          <p:cNvPr id="22" name="Taisns bultveida savienotājs 21">
            <a:extLst>
              <a:ext uri="{FF2B5EF4-FFF2-40B4-BE49-F238E27FC236}">
                <a16:creationId xmlns:a16="http://schemas.microsoft.com/office/drawing/2014/main" id="{8DAF7ABF-129E-480B-A601-8B74E650988B}"/>
              </a:ext>
            </a:extLst>
          </p:cNvPr>
          <p:cNvCxnSpPr/>
          <p:nvPr/>
        </p:nvCxnSpPr>
        <p:spPr>
          <a:xfrm>
            <a:off x="1959430" y="5305694"/>
            <a:ext cx="0" cy="4248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C8D67C8-7BD8-4FF7-A018-C36F688A3C2A}"/>
              </a:ext>
            </a:extLst>
          </p:cNvPr>
          <p:cNvSpPr txBox="1"/>
          <p:nvPr/>
        </p:nvSpPr>
        <p:spPr>
          <a:xfrm>
            <a:off x="682211" y="5702809"/>
            <a:ext cx="2726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ietekmes uz vidi samazināšanu</a:t>
            </a:r>
          </a:p>
        </p:txBody>
      </p:sp>
      <p:sp>
        <p:nvSpPr>
          <p:cNvPr id="25" name="Shape 214">
            <a:extLst>
              <a:ext uri="{FF2B5EF4-FFF2-40B4-BE49-F238E27FC236}">
                <a16:creationId xmlns:a16="http://schemas.microsoft.com/office/drawing/2014/main" id="{55979792-8A36-437E-AA84-34E5E7B64A37}"/>
              </a:ext>
            </a:extLst>
          </p:cNvPr>
          <p:cNvSpPr/>
          <p:nvPr/>
        </p:nvSpPr>
        <p:spPr>
          <a:xfrm>
            <a:off x="5043663" y="939587"/>
            <a:ext cx="4482114" cy="168084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Ekoskolu 7 soļi kā vides izglītības instruments</a:t>
            </a:r>
            <a:endParaRPr kumimoji="0" sz="2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26" name="Taisns bultveida savienotājs 25">
            <a:extLst>
              <a:ext uri="{FF2B5EF4-FFF2-40B4-BE49-F238E27FC236}">
                <a16:creationId xmlns:a16="http://schemas.microsoft.com/office/drawing/2014/main" id="{35B34370-FE09-41EE-9F0D-059FC7355EAD}"/>
              </a:ext>
            </a:extLst>
          </p:cNvPr>
          <p:cNvCxnSpPr>
            <a:cxnSpLocks/>
          </p:cNvCxnSpPr>
          <p:nvPr/>
        </p:nvCxnSpPr>
        <p:spPr>
          <a:xfrm>
            <a:off x="7011725" y="2285126"/>
            <a:ext cx="0" cy="5225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3" name="Taisnstūris 22">
            <a:extLst>
              <a:ext uri="{FF2B5EF4-FFF2-40B4-BE49-F238E27FC236}">
                <a16:creationId xmlns:a16="http://schemas.microsoft.com/office/drawing/2014/main" id="{9B5C7845-4135-4952-A592-617E063DA49C}"/>
              </a:ext>
            </a:extLst>
          </p:cNvPr>
          <p:cNvSpPr/>
          <p:nvPr/>
        </p:nvSpPr>
        <p:spPr>
          <a:xfrm>
            <a:off x="4753141" y="2991529"/>
            <a:ext cx="4645270" cy="3454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Bērni atbilstoši savām spējām izzina tēmas, </a:t>
            </a: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endParaRPr kumimoji="0" lang="lv-LV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endParaRPr kumimoji="0" lang="lv-LV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Iesaistās 7 soļu realizēšanā, piem., iestādes vides apsekošanā, novērtēšanā, lēmumu pieņemšanā. </a:t>
            </a:r>
          </a:p>
        </p:txBody>
      </p:sp>
      <p:cxnSp>
        <p:nvCxnSpPr>
          <p:cNvPr id="27" name="Taisns savienotājs 26">
            <a:extLst>
              <a:ext uri="{FF2B5EF4-FFF2-40B4-BE49-F238E27FC236}">
                <a16:creationId xmlns:a16="http://schemas.microsoft.com/office/drawing/2014/main" id="{72C89076-335B-4747-8028-CC3DC76EC108}"/>
              </a:ext>
            </a:extLst>
          </p:cNvPr>
          <p:cNvCxnSpPr>
            <a:cxnSpLocks/>
          </p:cNvCxnSpPr>
          <p:nvPr/>
        </p:nvCxnSpPr>
        <p:spPr>
          <a:xfrm>
            <a:off x="4676969" y="1384663"/>
            <a:ext cx="0" cy="53427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F48E615-D464-4374-8B75-469E7D3362CC}"/>
              </a:ext>
            </a:extLst>
          </p:cNvPr>
          <p:cNvSpPr txBox="1"/>
          <p:nvPr/>
        </p:nvSpPr>
        <p:spPr>
          <a:xfrm rot="5400000">
            <a:off x="7914747" y="4562836"/>
            <a:ext cx="3683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Bērnu loma </a:t>
            </a:r>
          </a:p>
        </p:txBody>
      </p:sp>
      <p:cxnSp>
        <p:nvCxnSpPr>
          <p:cNvPr id="35" name="Taisns bultveida savienotājs 34">
            <a:extLst>
              <a:ext uri="{FF2B5EF4-FFF2-40B4-BE49-F238E27FC236}">
                <a16:creationId xmlns:a16="http://schemas.microsoft.com/office/drawing/2014/main" id="{8A421579-04E2-44D1-A79C-B7E0909D5B12}"/>
              </a:ext>
            </a:extLst>
          </p:cNvPr>
          <p:cNvCxnSpPr>
            <a:cxnSpLocks/>
          </p:cNvCxnSpPr>
          <p:nvPr/>
        </p:nvCxnSpPr>
        <p:spPr>
          <a:xfrm>
            <a:off x="7011725" y="3952238"/>
            <a:ext cx="0" cy="5225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0" name="Ovāls 29">
            <a:extLst>
              <a:ext uri="{FF2B5EF4-FFF2-40B4-BE49-F238E27FC236}">
                <a16:creationId xmlns:a16="http://schemas.microsoft.com/office/drawing/2014/main" id="{C70D4023-5ABA-4FAA-9F4D-0018AEBFF0FF}"/>
              </a:ext>
            </a:extLst>
          </p:cNvPr>
          <p:cNvSpPr/>
          <p:nvPr/>
        </p:nvSpPr>
        <p:spPr>
          <a:xfrm>
            <a:off x="4753141" y="4144553"/>
            <a:ext cx="4594079" cy="2552451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9161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/>
        </p:nvSpPr>
        <p:spPr>
          <a:xfrm>
            <a:off x="4370400" y="87480"/>
            <a:ext cx="7758000" cy="1174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360360" y="1079640"/>
            <a:ext cx="9315360" cy="34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C21C0C-C6D1-451A-AD67-9A6285DB36A9}"/>
              </a:ext>
            </a:extLst>
          </p:cNvPr>
          <p:cNvSpPr txBox="1"/>
          <p:nvPr/>
        </p:nvSpPr>
        <p:spPr>
          <a:xfrm>
            <a:off x="4206645" y="321950"/>
            <a:ext cx="9552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Kas mainījies?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AECA69-115A-45A6-BF2A-3AFD14216389}"/>
              </a:ext>
            </a:extLst>
          </p:cNvPr>
          <p:cNvSpPr txBox="1"/>
          <p:nvPr/>
        </p:nvSpPr>
        <p:spPr>
          <a:xfrm>
            <a:off x="338087" y="1094891"/>
            <a:ext cx="9359905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Precizēti kritēriji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Izveidots snieguma līmeņa apraksts/ pašvērtējuma forma skolām</a:t>
            </a:r>
            <a:r>
              <a:rPr lang="lv-LV" sz="2800" dirty="0"/>
              <a:t> un pirmsskolām. (Pieejami šeit ej.uz/</a:t>
            </a:r>
            <a:r>
              <a:rPr lang="lv-LV" sz="2800" dirty="0" err="1"/>
              <a:t>ekojauni</a:t>
            </a:r>
            <a:r>
              <a:rPr lang="lv-LV" sz="2800" dirty="0"/>
              <a:t>)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Vienkāršota izvērtēšanas sistēma visiem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Visām skolām samazinājies jautājumu skaits (41-&gt;10),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Vietā ir vairāki (17) pielikumi – pārsvarā foto, saites.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Papildus ieguvumi Zaļā karoga skolām:</a:t>
            </a:r>
            <a:endParaRPr kumimoji="0" lang="lv-LV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Zaļā karoga skolām, izpildot kritērijus, pilnais apkopojums par paveikto jāpilda 1) 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reizi divos gados 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(3. līmeņa Zaļā karoga skolas) vai 2) 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reizi trīs gados 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(Ekoskolu vēstnieki/ 4. līmeņa Zaļā karoga skolas)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216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/>
        </p:nvSpPr>
        <p:spPr>
          <a:xfrm>
            <a:off x="4370400" y="87480"/>
            <a:ext cx="7758000" cy="1174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360360" y="1079640"/>
            <a:ext cx="9315360" cy="34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C21C0C-C6D1-451A-AD67-9A6285DB36A9}"/>
              </a:ext>
            </a:extLst>
          </p:cNvPr>
          <p:cNvSpPr txBox="1"/>
          <p:nvPr/>
        </p:nvSpPr>
        <p:spPr>
          <a:xfrm>
            <a:off x="1492965" y="333729"/>
            <a:ext cx="9552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Apbalvojuma sistēma</a:t>
            </a:r>
          </a:p>
        </p:txBody>
      </p:sp>
      <p:pic>
        <p:nvPicPr>
          <p:cNvPr id="4" name="Attēls 3" descr="Attēls, kurā ir teksts&#10;&#10;Apraksts ģenerēts automātiski">
            <a:extLst>
              <a:ext uri="{FF2B5EF4-FFF2-40B4-BE49-F238E27FC236}">
                <a16:creationId xmlns:a16="http://schemas.microsoft.com/office/drawing/2014/main" id="{C53AA154-334F-4FB1-BB0D-F8EEF7A487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905" y="1565973"/>
            <a:ext cx="1648490" cy="2329866"/>
          </a:xfrm>
          <a:prstGeom prst="rect">
            <a:avLst/>
          </a:prstGeom>
        </p:spPr>
      </p:pic>
      <p:pic>
        <p:nvPicPr>
          <p:cNvPr id="13" name="Attēls 12" descr="Attēls, kurā ir teksts&#10;&#10;Apraksts ģenerēts automātiski">
            <a:extLst>
              <a:ext uri="{FF2B5EF4-FFF2-40B4-BE49-F238E27FC236}">
                <a16:creationId xmlns:a16="http://schemas.microsoft.com/office/drawing/2014/main" id="{D296D83A-F7CD-461A-BC7A-A9027609F2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3877" y="1585119"/>
            <a:ext cx="1634944" cy="2310720"/>
          </a:xfrm>
          <a:prstGeom prst="rect">
            <a:avLst/>
          </a:prstGeom>
        </p:spPr>
      </p:pic>
      <p:pic>
        <p:nvPicPr>
          <p:cNvPr id="8" name="Attēls 7">
            <a:extLst>
              <a:ext uri="{FF2B5EF4-FFF2-40B4-BE49-F238E27FC236}">
                <a16:creationId xmlns:a16="http://schemas.microsoft.com/office/drawing/2014/main" id="{7CD1A628-8AAA-4BED-A1FC-ADBD4B7100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6093" y="1689995"/>
            <a:ext cx="3342030" cy="1984963"/>
          </a:xfrm>
          <a:prstGeom prst="rect">
            <a:avLst/>
          </a:prstGeom>
        </p:spPr>
      </p:pic>
      <p:pic>
        <p:nvPicPr>
          <p:cNvPr id="14" name="Attēls 13" descr="Attēls, kurā ir debesis, ārtelpa, zaļš, objekts&#10;&#10;Apraksts ģenerēts automātiski">
            <a:extLst>
              <a:ext uri="{FF2B5EF4-FFF2-40B4-BE49-F238E27FC236}">
                <a16:creationId xmlns:a16="http://schemas.microsoft.com/office/drawing/2014/main" id="{DCD6E1E5-93CD-471B-8055-3423038FE4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1224" y="1592090"/>
            <a:ext cx="2187745" cy="218774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8F803EC-955D-4076-9F4D-6CCFD3AD108F}"/>
              </a:ext>
            </a:extLst>
          </p:cNvPr>
          <p:cNvSpPr txBox="1"/>
          <p:nvPr/>
        </p:nvSpPr>
        <p:spPr>
          <a:xfrm>
            <a:off x="446530" y="4090822"/>
            <a:ext cx="16484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Latvijas Ekoskolas sertifikāts </a:t>
            </a:r>
            <a:endParaRPr kumimoji="0" lang="lv-LV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(1. līmenis)</a:t>
            </a:r>
            <a:endParaRPr kumimoji="0" lang="lv-LV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E78205-501D-4956-B33A-671C4FFC29B2}"/>
              </a:ext>
            </a:extLst>
          </p:cNvPr>
          <p:cNvSpPr txBox="1"/>
          <p:nvPr/>
        </p:nvSpPr>
        <p:spPr>
          <a:xfrm>
            <a:off x="2423877" y="4116876"/>
            <a:ext cx="16484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Latvijas Ekoskolas sertifikāts </a:t>
            </a:r>
            <a:endParaRPr kumimoji="0" lang="lv-LV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(2. līmenis</a:t>
            </a:r>
            <a:r>
              <a:rPr kumimoji="0" lang="lv-LV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)</a:t>
            </a:r>
            <a:endParaRPr kumimoji="0" lang="lv-LV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279645-4BAD-4AEE-8556-0D84AF4CD0BE}"/>
              </a:ext>
            </a:extLst>
          </p:cNvPr>
          <p:cNvSpPr txBox="1"/>
          <p:nvPr/>
        </p:nvSpPr>
        <p:spPr>
          <a:xfrm>
            <a:off x="4540133" y="3926148"/>
            <a:ext cx="205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Zaļais karogs </a:t>
            </a:r>
            <a:endParaRPr kumimoji="0" lang="lv-LV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(3. līmenis)</a:t>
            </a:r>
            <a:endParaRPr kumimoji="0" lang="lv-LV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C29C4C-0F03-41AD-ADD2-EB159A005DF8}"/>
              </a:ext>
            </a:extLst>
          </p:cNvPr>
          <p:cNvSpPr txBox="1"/>
          <p:nvPr/>
        </p:nvSpPr>
        <p:spPr>
          <a:xfrm>
            <a:off x="7321919" y="4021103"/>
            <a:ext cx="26826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Zaļais karogs un Ekoskolu vēstnieku statuss </a:t>
            </a:r>
            <a:endParaRPr kumimoji="0" lang="lv-LV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(4. līmenis)</a:t>
            </a:r>
            <a:endParaRPr kumimoji="0" lang="lv-LV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D23120-17BB-4900-ABD8-E60E267ED615}"/>
              </a:ext>
            </a:extLst>
          </p:cNvPr>
          <p:cNvSpPr txBox="1"/>
          <p:nvPr/>
        </p:nvSpPr>
        <p:spPr>
          <a:xfrm>
            <a:off x="221673" y="5774571"/>
            <a:ext cx="9454048" cy="16619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lv-LV" sz="2200" dirty="0"/>
              <a:t>Iegūstot jebkuru no šiem apbalvojumiem izglītības iestāde drīkst sevi saukt par Ekoskolu. Nevienā citā gadījumā izglītības iestāde nedrīkst lietot Ekoskolas nosaukumu, jo tā piešķiršanas tiesības ekskluzīvi pieder Vides izglītības fondam.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287765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/>
        </p:nvSpPr>
        <p:spPr>
          <a:xfrm>
            <a:off x="4370400" y="87480"/>
            <a:ext cx="7758000" cy="1174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360360" y="1079640"/>
            <a:ext cx="9315360" cy="34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C21C0C-C6D1-451A-AD67-9A6285DB36A9}"/>
              </a:ext>
            </a:extLst>
          </p:cNvPr>
          <p:cNvSpPr txBox="1"/>
          <p:nvPr/>
        </p:nvSpPr>
        <p:spPr>
          <a:xfrm>
            <a:off x="837873" y="497416"/>
            <a:ext cx="95526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Kritēriju uzbūve 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</a:t>
            </a:r>
            <a:r>
              <a:rPr kumimoji="0" lang="lv-LV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word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A3)</a:t>
            </a:r>
            <a:endParaRPr kumimoji="0" lang="lv-LV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C054E0-E153-4C31-BD84-CFBB97CB7C74}"/>
              </a:ext>
            </a:extLst>
          </p:cNvPr>
          <p:cNvSpPr txBox="1"/>
          <p:nvPr/>
        </p:nvSpPr>
        <p:spPr>
          <a:xfrm>
            <a:off x="265954" y="4201672"/>
            <a:ext cx="8378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8" name="Attēls 17" descr="Attēls, kurā ir ekrānuzņē​​​mums&#10;&#10;Apraksts ģenerēts automātiski">
            <a:extLst>
              <a:ext uri="{FF2B5EF4-FFF2-40B4-BE49-F238E27FC236}">
                <a16:creationId xmlns:a16="http://schemas.microsoft.com/office/drawing/2014/main" id="{4800A6EF-88FC-4416-9B07-B7965649D7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72" y="3944741"/>
            <a:ext cx="10080625" cy="3542318"/>
          </a:xfrm>
          <a:prstGeom prst="rect">
            <a:avLst/>
          </a:prstGeom>
        </p:spPr>
      </p:pic>
      <p:pic>
        <p:nvPicPr>
          <p:cNvPr id="20" name="Attēls 19" descr="Attēls, kurā ir ekrānuzņē​​​mums&#10;&#10;Apraksts ģenerēts automātiski">
            <a:extLst>
              <a:ext uri="{FF2B5EF4-FFF2-40B4-BE49-F238E27FC236}">
                <a16:creationId xmlns:a16="http://schemas.microsoft.com/office/drawing/2014/main" id="{71729FA3-347B-440B-A57D-B79C7B7537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2273" y="1224062"/>
            <a:ext cx="10080625" cy="2333045"/>
          </a:xfrm>
          <a:prstGeom prst="rect">
            <a:avLst/>
          </a:prstGeom>
        </p:spPr>
      </p:pic>
      <p:sp>
        <p:nvSpPr>
          <p:cNvPr id="21" name="Ovāls 20">
            <a:extLst>
              <a:ext uri="{FF2B5EF4-FFF2-40B4-BE49-F238E27FC236}">
                <a16:creationId xmlns:a16="http://schemas.microsoft.com/office/drawing/2014/main" id="{A68CA63E-9229-4D9D-8E46-C68363F1C751}"/>
              </a:ext>
            </a:extLst>
          </p:cNvPr>
          <p:cNvSpPr/>
          <p:nvPr/>
        </p:nvSpPr>
        <p:spPr>
          <a:xfrm>
            <a:off x="360360" y="1545265"/>
            <a:ext cx="698065" cy="680484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23" name="Taisns bultveida savienotājs 22">
            <a:extLst>
              <a:ext uri="{FF2B5EF4-FFF2-40B4-BE49-F238E27FC236}">
                <a16:creationId xmlns:a16="http://schemas.microsoft.com/office/drawing/2014/main" id="{704ED97B-62C4-4859-BC75-D9C720285B2A}"/>
              </a:ext>
            </a:extLst>
          </p:cNvPr>
          <p:cNvCxnSpPr/>
          <p:nvPr/>
        </p:nvCxnSpPr>
        <p:spPr>
          <a:xfrm>
            <a:off x="1410586" y="2225749"/>
            <a:ext cx="4642884" cy="103490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Taisns savienotājs 24">
            <a:extLst>
              <a:ext uri="{FF2B5EF4-FFF2-40B4-BE49-F238E27FC236}">
                <a16:creationId xmlns:a16="http://schemas.microsoft.com/office/drawing/2014/main" id="{A482B7C0-EB12-4CF9-A0C7-800109C976FE}"/>
              </a:ext>
            </a:extLst>
          </p:cNvPr>
          <p:cNvCxnSpPr/>
          <p:nvPr/>
        </p:nvCxnSpPr>
        <p:spPr>
          <a:xfrm>
            <a:off x="5125112" y="2729023"/>
            <a:ext cx="687572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Taisns bultveida savienotājs 26">
            <a:extLst>
              <a:ext uri="{FF2B5EF4-FFF2-40B4-BE49-F238E27FC236}">
                <a16:creationId xmlns:a16="http://schemas.microsoft.com/office/drawing/2014/main" id="{D810B7E6-BDF7-4E1D-9571-0CB234D2EF4F}"/>
              </a:ext>
            </a:extLst>
          </p:cNvPr>
          <p:cNvCxnSpPr/>
          <p:nvPr/>
        </p:nvCxnSpPr>
        <p:spPr>
          <a:xfrm>
            <a:off x="1176670" y="2119423"/>
            <a:ext cx="0" cy="688217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āls 27">
            <a:extLst>
              <a:ext uri="{FF2B5EF4-FFF2-40B4-BE49-F238E27FC236}">
                <a16:creationId xmlns:a16="http://schemas.microsoft.com/office/drawing/2014/main" id="{B6DEA7D4-E017-4718-B727-23B57C1E6E78}"/>
              </a:ext>
            </a:extLst>
          </p:cNvPr>
          <p:cNvSpPr/>
          <p:nvPr/>
        </p:nvSpPr>
        <p:spPr>
          <a:xfrm>
            <a:off x="7145080" y="2649753"/>
            <a:ext cx="77972" cy="25648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30" name="Taisns bultveida savienotājs 29">
            <a:extLst>
              <a:ext uri="{FF2B5EF4-FFF2-40B4-BE49-F238E27FC236}">
                <a16:creationId xmlns:a16="http://schemas.microsoft.com/office/drawing/2014/main" id="{68594D95-3280-4AEF-BD61-376677BA1464}"/>
              </a:ext>
            </a:extLst>
          </p:cNvPr>
          <p:cNvCxnSpPr/>
          <p:nvPr/>
        </p:nvCxnSpPr>
        <p:spPr>
          <a:xfrm>
            <a:off x="742992" y="2225749"/>
            <a:ext cx="0" cy="4240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Taisns bultveida savienotājs 191">
            <a:extLst>
              <a:ext uri="{FF2B5EF4-FFF2-40B4-BE49-F238E27FC236}">
                <a16:creationId xmlns:a16="http://schemas.microsoft.com/office/drawing/2014/main" id="{3374B1A0-2EF0-4B8C-AF38-6B6EF36B252C}"/>
              </a:ext>
            </a:extLst>
          </p:cNvPr>
          <p:cNvCxnSpPr/>
          <p:nvPr/>
        </p:nvCxnSpPr>
        <p:spPr>
          <a:xfrm>
            <a:off x="9056536" y="2011680"/>
            <a:ext cx="0" cy="79596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Taisns bultveida savienotājs 201">
            <a:extLst>
              <a:ext uri="{FF2B5EF4-FFF2-40B4-BE49-F238E27FC236}">
                <a16:creationId xmlns:a16="http://schemas.microsoft.com/office/drawing/2014/main" id="{8CE28484-3E1F-434E-A27B-B1E32CDC8EF3}"/>
              </a:ext>
            </a:extLst>
          </p:cNvPr>
          <p:cNvCxnSpPr/>
          <p:nvPr/>
        </p:nvCxnSpPr>
        <p:spPr>
          <a:xfrm flipH="1">
            <a:off x="3872285" y="2649753"/>
            <a:ext cx="125282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Taisns bultveida savienotājs 203">
            <a:extLst>
              <a:ext uri="{FF2B5EF4-FFF2-40B4-BE49-F238E27FC236}">
                <a16:creationId xmlns:a16="http://schemas.microsoft.com/office/drawing/2014/main" id="{EE02749D-731A-493C-9740-D6B70368EB26}"/>
              </a:ext>
            </a:extLst>
          </p:cNvPr>
          <p:cNvCxnSpPr/>
          <p:nvPr/>
        </p:nvCxnSpPr>
        <p:spPr>
          <a:xfrm flipH="1">
            <a:off x="1176670" y="2906233"/>
            <a:ext cx="5968410" cy="34293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8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/>
        </p:nvSpPr>
        <p:spPr>
          <a:xfrm>
            <a:off x="4370400" y="87480"/>
            <a:ext cx="7758000" cy="11746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360360" y="1079640"/>
            <a:ext cx="9315360" cy="34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C21C0C-C6D1-451A-AD67-9A6285DB36A9}"/>
              </a:ext>
            </a:extLst>
          </p:cNvPr>
          <p:cNvSpPr txBox="1"/>
          <p:nvPr/>
        </p:nvSpPr>
        <p:spPr>
          <a:xfrm>
            <a:off x="1492965" y="382432"/>
            <a:ext cx="95526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Pašvērtējuma veikšanas kārtība</a:t>
            </a:r>
          </a:p>
        </p:txBody>
      </p:sp>
      <p:pic>
        <p:nvPicPr>
          <p:cNvPr id="5" name="Attēls 4" descr="Attēls, kurā ir ekrānuzņē​​​mums&#10;&#10;Apraksts ģenerēts automātiski">
            <a:extLst>
              <a:ext uri="{FF2B5EF4-FFF2-40B4-BE49-F238E27FC236}">
                <a16:creationId xmlns:a16="http://schemas.microsoft.com/office/drawing/2014/main" id="{F66D6AFD-E6B2-4758-A469-7BE217F245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42595"/>
            <a:ext cx="10080625" cy="23141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211CF6-E705-4BD6-964C-B102C8BC7508}"/>
              </a:ext>
            </a:extLst>
          </p:cNvPr>
          <p:cNvSpPr txBox="1"/>
          <p:nvPr/>
        </p:nvSpPr>
        <p:spPr>
          <a:xfrm>
            <a:off x="292894" y="3779837"/>
            <a:ext cx="94948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Divi posmi: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Pirmo reizi veicot pašvērtējumu 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- jāizlasa cītīgi, jāatrod atbilstošais līmenis, jāpieraksta. Ja ir problēmas, idejas, pieraksta īsu komentāru sev, kam jāpievērš uzmanība, kā kritēriju varētu īstenot vai stiprināt. (Ja nepieciešams)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lv-LV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Atkārtoti veicot pašvērtējumu </a:t>
            </a:r>
            <a:r>
              <a:rPr kumimoji="0" lang="lv-LV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– jāizlasa līmeņa apraksts, ko iepriekšējā reizē norādījāt un jāpārliecinās, vai atbilst pašreizējai situācijai. Jāpapildina, jāpalabo komentāri, ja nepieciešams.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DBC2C5-FEBD-405C-B2C7-5022F6F41C00}"/>
              </a:ext>
            </a:extLst>
          </p:cNvPr>
          <p:cNvSpPr txBox="1"/>
          <p:nvPr/>
        </p:nvSpPr>
        <p:spPr>
          <a:xfrm>
            <a:off x="1079500" y="2374900"/>
            <a:ext cx="4134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0885EE-AFC8-4846-BC8E-DB4D3911B472}"/>
              </a:ext>
            </a:extLst>
          </p:cNvPr>
          <p:cNvSpPr txBox="1"/>
          <p:nvPr/>
        </p:nvSpPr>
        <p:spPr>
          <a:xfrm>
            <a:off x="8114470" y="1930400"/>
            <a:ext cx="19661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950" marR="0" lvl="0" indent="-1079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Ekopadomē</a:t>
            </a:r>
            <a:r>
              <a:rPr kumimoji="0" lang="lv-LV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uzrunāt jaunāko klašu skolēnus.</a:t>
            </a:r>
          </a:p>
          <a:p>
            <a:pPr marL="107950" marR="0" lvl="0" indent="-1079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Izveidot mazo un lielo </a:t>
            </a:r>
            <a:r>
              <a:rPr kumimoji="0" lang="lv-LV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Ekopadomi</a:t>
            </a:r>
            <a:r>
              <a:rPr kumimoji="0" lang="lv-LV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</a:t>
            </a:r>
          </a:p>
          <a:p>
            <a:pPr marL="107950" marR="0" lvl="0" indent="-1079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Uzaicināt sākumskolas skolotāju palīdzēt koordinēt sākumskolas posmu.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8ACD6A-7F3B-41B4-8A46-FFA27A11D02E}"/>
              </a:ext>
            </a:extLst>
          </p:cNvPr>
          <p:cNvSpPr txBox="1"/>
          <p:nvPr/>
        </p:nvSpPr>
        <p:spPr>
          <a:xfrm>
            <a:off x="3390900" y="3432144"/>
            <a:ext cx="3873500" cy="52322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Piemēram, pašreiz uzlabojamā joma - skolēnu aptvērums, proporcija </a:t>
            </a:r>
            <a:r>
              <a:rPr kumimoji="0" lang="lv-LV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Ekopadomē</a:t>
            </a:r>
            <a:r>
              <a:rPr kumimoji="0" lang="lv-LV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 </a:t>
            </a:r>
          </a:p>
        </p:txBody>
      </p:sp>
      <p:cxnSp>
        <p:nvCxnSpPr>
          <p:cNvPr id="14" name="Taisns bultveida savienotājs 13">
            <a:extLst>
              <a:ext uri="{FF2B5EF4-FFF2-40B4-BE49-F238E27FC236}">
                <a16:creationId xmlns:a16="http://schemas.microsoft.com/office/drawing/2014/main" id="{F77A338B-07E8-4518-AFFA-0841E09876AA}"/>
              </a:ext>
            </a:extLst>
          </p:cNvPr>
          <p:cNvCxnSpPr>
            <a:cxnSpLocks/>
          </p:cNvCxnSpPr>
          <p:nvPr/>
        </p:nvCxnSpPr>
        <p:spPr>
          <a:xfrm flipV="1">
            <a:off x="7264400" y="3356756"/>
            <a:ext cx="990600" cy="262744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Taisns bultveida savienotājs 16">
            <a:extLst>
              <a:ext uri="{FF2B5EF4-FFF2-40B4-BE49-F238E27FC236}">
                <a16:creationId xmlns:a16="http://schemas.microsoft.com/office/drawing/2014/main" id="{E7D59025-A876-4A5C-BD47-9C920E796771}"/>
              </a:ext>
            </a:extLst>
          </p:cNvPr>
          <p:cNvCxnSpPr/>
          <p:nvPr/>
        </p:nvCxnSpPr>
        <p:spPr>
          <a:xfrm flipH="1" flipV="1">
            <a:off x="1286232" y="2713454"/>
            <a:ext cx="2977424" cy="192234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Taisns bultveida savienotājs 18">
            <a:extLst>
              <a:ext uri="{FF2B5EF4-FFF2-40B4-BE49-F238E27FC236}">
                <a16:creationId xmlns:a16="http://schemas.microsoft.com/office/drawing/2014/main" id="{E27DD2DC-2F8E-4D49-A001-6A571756E391}"/>
              </a:ext>
            </a:extLst>
          </p:cNvPr>
          <p:cNvCxnSpPr/>
          <p:nvPr/>
        </p:nvCxnSpPr>
        <p:spPr>
          <a:xfrm flipV="1">
            <a:off x="8920716" y="3500060"/>
            <a:ext cx="0" cy="11357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Taisns bultveida savienotājs 20">
            <a:extLst>
              <a:ext uri="{FF2B5EF4-FFF2-40B4-BE49-F238E27FC236}">
                <a16:creationId xmlns:a16="http://schemas.microsoft.com/office/drawing/2014/main" id="{2756CEF6-0DBA-4057-9112-3BF810608FD8}"/>
              </a:ext>
            </a:extLst>
          </p:cNvPr>
          <p:cNvCxnSpPr/>
          <p:nvPr/>
        </p:nvCxnSpPr>
        <p:spPr>
          <a:xfrm>
            <a:off x="1775637" y="2199675"/>
            <a:ext cx="4493664" cy="90503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Taisns savienotājs 22">
            <a:extLst>
              <a:ext uri="{FF2B5EF4-FFF2-40B4-BE49-F238E27FC236}">
                <a16:creationId xmlns:a16="http://schemas.microsoft.com/office/drawing/2014/main" id="{166798D6-FED2-43BD-A0B6-BDC78BCF1699}"/>
              </a:ext>
            </a:extLst>
          </p:cNvPr>
          <p:cNvCxnSpPr/>
          <p:nvPr/>
        </p:nvCxnSpPr>
        <p:spPr>
          <a:xfrm flipH="1" flipV="1">
            <a:off x="5442603" y="2941934"/>
            <a:ext cx="2266962" cy="136112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Taisns bultveida savienotājs 27">
            <a:extLst>
              <a:ext uri="{FF2B5EF4-FFF2-40B4-BE49-F238E27FC236}">
                <a16:creationId xmlns:a16="http://schemas.microsoft.com/office/drawing/2014/main" id="{7638863B-ABB6-4B92-AB39-A26866CA3FEA}"/>
              </a:ext>
            </a:extLst>
          </p:cNvPr>
          <p:cNvCxnSpPr>
            <a:cxnSpLocks/>
          </p:cNvCxnSpPr>
          <p:nvPr/>
        </p:nvCxnSpPr>
        <p:spPr>
          <a:xfrm flipV="1">
            <a:off x="4848447" y="2544178"/>
            <a:ext cx="594156" cy="29760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37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theme/theme1.xml><?xml version="1.0" encoding="utf-8"?>
<a:theme xmlns:a="http://schemas.openxmlformats.org/drawingml/2006/main" name="Custom">
  <a:themeElements>
    <a:clrScheme name="nul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">
  <a:themeElements>
    <a:clrScheme name="nul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4409</TotalTime>
  <Words>1242</Words>
  <Application>Microsoft Office PowerPoint</Application>
  <PresentationFormat>Pielāgots</PresentationFormat>
  <Paragraphs>129</Paragraphs>
  <Slides>18</Slides>
  <Notes>18</Notes>
  <HiddenSlides>0</HiddenSlides>
  <MMClips>0</MMClips>
  <ScaleCrop>false</ScaleCrop>
  <HeadingPairs>
    <vt:vector size="6" baseType="variant">
      <vt:variant>
        <vt:lpstr>Lietotie fonti</vt:lpstr>
      </vt:variant>
      <vt:variant>
        <vt:i4>5</vt:i4>
      </vt:variant>
      <vt:variant>
        <vt:lpstr>Dizains</vt:lpstr>
      </vt:variant>
      <vt:variant>
        <vt:i4>3</vt:i4>
      </vt:variant>
      <vt:variant>
        <vt:lpstr>Slaidu virsraksti</vt:lpstr>
      </vt:variant>
      <vt:variant>
        <vt:i4>18</vt:i4>
      </vt:variant>
    </vt:vector>
  </HeadingPairs>
  <TitlesOfParts>
    <vt:vector size="26" baseType="lpstr">
      <vt:lpstr>Arial</vt:lpstr>
      <vt:lpstr>Liberation Sans</vt:lpstr>
      <vt:lpstr>OpenSans-Regular</vt:lpstr>
      <vt:lpstr>Times New Roman</vt:lpstr>
      <vt:lpstr>Wingdings</vt:lpstr>
      <vt:lpstr>Custom</vt:lpstr>
      <vt:lpstr>1_Office Theme</vt:lpstr>
      <vt:lpstr>1_Custom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prezentācija</dc:title>
  <dc:creator>Daniels Trukšāns</dc:creator>
  <cp:lastModifiedBy>Rita Žagare</cp:lastModifiedBy>
  <cp:revision>87</cp:revision>
  <dcterms:modified xsi:type="dcterms:W3CDTF">2023-04-19T06:55:44Z</dcterms:modified>
</cp:coreProperties>
</file>