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82" r:id="rId2"/>
    <p:sldId id="281" r:id="rId3"/>
    <p:sldId id="287" r:id="rId4"/>
    <p:sldId id="289" r:id="rId5"/>
    <p:sldId id="261" r:id="rId6"/>
    <p:sldId id="283" r:id="rId7"/>
    <p:sldId id="284" r:id="rId8"/>
    <p:sldId id="288" r:id="rId9"/>
    <p:sldId id="285" r:id="rId10"/>
    <p:sldId id="286" r:id="rId11"/>
    <p:sldId id="295" r:id="rId12"/>
    <p:sldId id="290" r:id="rId13"/>
    <p:sldId id="291" r:id="rId14"/>
    <p:sldId id="292" r:id="rId15"/>
    <p:sldId id="293" r:id="rId16"/>
    <p:sldId id="294" r:id="rId17"/>
    <p:sldId id="279" r:id="rId18"/>
    <p:sldId id="272" r:id="rId19"/>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horzBarState="maximized">
    <p:restoredLeft sz="15620"/>
    <p:restoredTop sz="94660"/>
  </p:normalViewPr>
  <p:slideViewPr>
    <p:cSldViewPr>
      <p:cViewPr varScale="1">
        <p:scale>
          <a:sx n="69" d="100"/>
          <a:sy n="69" d="100"/>
        </p:scale>
        <p:origin x="-640" y="-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atin typeface="Arial" pitchFamily="34" charset="0"/>
              </a:defRPr>
            </a:lvl1pPr>
          </a:lstStyle>
          <a:p>
            <a:pPr>
              <a:defRPr/>
            </a:pPr>
            <a:fld id="{3EF983FC-C4BF-4F7C-9D40-CF2294EF524F}" type="datetimeFigureOut">
              <a:rPr lang="en-US"/>
              <a:pPr>
                <a:defRPr/>
              </a:pPr>
              <a:t>4/2/2022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71414"/>
            <a:ext cx="8894763" cy="1071563"/>
          </a:xfrm>
        </p:spPr>
        <p:txBody>
          <a:bodyPr/>
          <a:lstStyle/>
          <a:p>
            <a:pPr eaLnBrk="1" hangingPunct="1"/>
            <a:r>
              <a:rPr lang="lv-LV" sz="3600" b="1" dirty="0" smtClean="0"/>
              <a:t>Jņ.8:39-59 Jēzus un farizeji</a:t>
            </a:r>
            <a:endParaRPr lang="lv-LV" sz="3600" b="1" dirty="0" smtClean="0"/>
          </a:p>
        </p:txBody>
      </p:sp>
      <p:pic>
        <p:nvPicPr>
          <p:cNvPr id="2051" name="Picture 3" descr="DOVE019"/>
          <p:cNvPicPr>
            <a:picLocks noChangeAspect="1" noChangeArrowheads="1"/>
          </p:cNvPicPr>
          <p:nvPr/>
        </p:nvPicPr>
        <p:blipFill>
          <a:blip r:embed="rId2"/>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358082" y="0"/>
            <a:ext cx="1785918" cy="400110"/>
          </a:xfrm>
          <a:prstGeom prst="rect">
            <a:avLst/>
          </a:prstGeom>
          <a:noFill/>
          <a:ln w="9525">
            <a:noFill/>
            <a:miter lim="800000"/>
            <a:headEnd/>
            <a:tailEnd/>
          </a:ln>
        </p:spPr>
        <p:txBody>
          <a:bodyPr wrap="square">
            <a:spAutoFit/>
          </a:bodyPr>
          <a:lstStyle/>
          <a:p>
            <a:pPr>
              <a:spcBef>
                <a:spcPct val="50000"/>
              </a:spcBef>
            </a:pPr>
            <a:r>
              <a:rPr lang="lv-LV" sz="2000" dirty="0" smtClean="0"/>
              <a:t>3</a:t>
            </a:r>
            <a:r>
              <a:rPr lang="lv-LV" sz="2000" dirty="0" smtClean="0"/>
              <a:t>.apr.2022</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10242" name="Picture 2" descr="Spoiler Alert: Jesus Offended a Lot of People | Third Hour"/>
          <p:cNvPicPr>
            <a:picLocks noChangeAspect="1" noChangeArrowheads="1"/>
          </p:cNvPicPr>
          <p:nvPr/>
        </p:nvPicPr>
        <p:blipFill>
          <a:blip r:embed="rId3"/>
          <a:srcRect/>
          <a:stretch>
            <a:fillRect/>
          </a:stretch>
        </p:blipFill>
        <p:spPr bwMode="auto">
          <a:xfrm>
            <a:off x="142843" y="1285860"/>
            <a:ext cx="8751155" cy="500066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eaLnBrk="1" hangingPunct="1">
              <a:spcBef>
                <a:spcPct val="0"/>
              </a:spcBef>
              <a:buFontTx/>
              <a:buNone/>
            </a:pPr>
            <a:r>
              <a:rPr lang="lv-LV" sz="2800" i="1" baseline="30000" dirty="0" smtClean="0"/>
              <a:t>48</a:t>
            </a:r>
            <a:r>
              <a:rPr lang="lv-LV" sz="2800" i="1" dirty="0" smtClean="0"/>
              <a:t> Jūdi viņam sacīja: “Vai mēs nesakām pareizi, ka tu esi samarietis un tevi apsēdis dēmons</a:t>
            </a:r>
            <a:r>
              <a:rPr lang="lv-LV" sz="2800" i="1" dirty="0" smtClean="0"/>
              <a:t>?”</a:t>
            </a:r>
            <a:endParaRPr lang="lv-LV" sz="2800" i="1" dirty="0" smtClean="0"/>
          </a:p>
        </p:txBody>
      </p:sp>
      <p:sp>
        <p:nvSpPr>
          <p:cNvPr id="7" name="Rectangle 6"/>
          <p:cNvSpPr>
            <a:spLocks noChangeArrowheads="1"/>
          </p:cNvSpPr>
          <p:nvPr/>
        </p:nvSpPr>
        <p:spPr bwMode="auto">
          <a:xfrm>
            <a:off x="0" y="1000108"/>
            <a:ext cx="5214942" cy="5416868"/>
          </a:xfrm>
          <a:prstGeom prst="rect">
            <a:avLst/>
          </a:prstGeom>
          <a:noFill/>
          <a:ln w="9525">
            <a:noFill/>
            <a:miter lim="800000"/>
            <a:headEnd/>
            <a:tailEnd/>
          </a:ln>
        </p:spPr>
        <p:txBody>
          <a:bodyPr wrap="square">
            <a:spAutoFit/>
          </a:bodyPr>
          <a:lstStyle/>
          <a:p>
            <a:pPr>
              <a:spcBef>
                <a:spcPts val="600"/>
              </a:spcBef>
              <a:buFontTx/>
              <a:buChar char="•"/>
            </a:pPr>
            <a:r>
              <a:rPr lang="lv-LV" sz="2800" dirty="0" smtClean="0"/>
              <a:t>Te mēs redzam </a:t>
            </a:r>
            <a:r>
              <a:rPr lang="lv-LV" sz="2800" b="1" dirty="0" smtClean="0"/>
              <a:t>jūdu</a:t>
            </a:r>
            <a:r>
              <a:rPr lang="lv-LV" sz="2800" dirty="0" smtClean="0"/>
              <a:t> </a:t>
            </a:r>
            <a:r>
              <a:rPr lang="lv-LV" sz="2800" b="1" dirty="0" smtClean="0"/>
              <a:t>austprātību</a:t>
            </a:r>
            <a:r>
              <a:rPr lang="lv-LV" sz="2800" dirty="0" smtClean="0"/>
              <a:t>, ka viņi mēģina Jēzu pazemot, sakot, ka viņš ir </a:t>
            </a:r>
            <a:r>
              <a:rPr lang="lv-LV" sz="2800" b="1" dirty="0" smtClean="0"/>
              <a:t>samarietis</a:t>
            </a:r>
            <a:r>
              <a:rPr lang="lv-LV" sz="2800" b="1" dirty="0" smtClean="0"/>
              <a:t> </a:t>
            </a:r>
            <a:r>
              <a:rPr lang="lv-LV" sz="2800" dirty="0" smtClean="0"/>
              <a:t>un viņā ir dēmons.</a:t>
            </a:r>
          </a:p>
          <a:p>
            <a:pPr>
              <a:spcBef>
                <a:spcPts val="600"/>
              </a:spcBef>
              <a:buFontTx/>
              <a:buChar char="•"/>
            </a:pPr>
            <a:r>
              <a:rPr lang="lv-LV" sz="2800" dirty="0" smtClean="0"/>
              <a:t>Arī </a:t>
            </a:r>
            <a:r>
              <a:rPr lang="lv-LV" sz="2800" b="1" dirty="0" smtClean="0"/>
              <a:t>ASV, Vācijas un Krievijas </a:t>
            </a:r>
            <a:r>
              <a:rPr lang="lv-LV" sz="2800" dirty="0" smtClean="0"/>
              <a:t>valdības ir </a:t>
            </a:r>
            <a:r>
              <a:rPr lang="lv-LV" sz="2800" b="1" dirty="0" smtClean="0"/>
              <a:t>rīkojušies līdzigi </a:t>
            </a:r>
            <a:r>
              <a:rPr lang="lv-LV" sz="2800" dirty="0" smtClean="0"/>
              <a:t>mēģinot </a:t>
            </a:r>
            <a:r>
              <a:rPr lang="lv-LV" sz="2800" b="1" dirty="0" smtClean="0"/>
              <a:t>apkārtējās tautas pazemināt, </a:t>
            </a:r>
            <a:r>
              <a:rPr lang="lv-LV" sz="2800" dirty="0" smtClean="0"/>
              <a:t>lai vieglāk tās varētu </a:t>
            </a:r>
            <a:r>
              <a:rPr lang="lv-LV" sz="2800" b="1" dirty="0" smtClean="0"/>
              <a:t>attaisnot savu rīcību</a:t>
            </a:r>
            <a:r>
              <a:rPr lang="lv-LV" sz="2800" dirty="0" smtClean="0"/>
              <a:t>.</a:t>
            </a:r>
          </a:p>
          <a:p>
            <a:pPr>
              <a:spcBef>
                <a:spcPts val="600"/>
              </a:spcBef>
              <a:buFontTx/>
              <a:buChar char="•"/>
            </a:pPr>
            <a:r>
              <a:rPr lang="lv-LV" sz="2800" dirty="0" smtClean="0"/>
              <a:t>Lai </a:t>
            </a:r>
            <a:r>
              <a:rPr lang="lv-LV" sz="2800" b="1" dirty="0" smtClean="0"/>
              <a:t>vieglāk</a:t>
            </a:r>
            <a:r>
              <a:rPr lang="lv-LV" sz="2800" dirty="0" smtClean="0"/>
              <a:t> varētu </a:t>
            </a:r>
            <a:r>
              <a:rPr lang="lv-LV" sz="2800" b="1" dirty="0" smtClean="0"/>
              <a:t>uzvarēt</a:t>
            </a:r>
            <a:r>
              <a:rPr lang="lv-LV" sz="2800" dirty="0" smtClean="0"/>
              <a:t> jebkurā </a:t>
            </a:r>
            <a:r>
              <a:rPr lang="lv-LV" sz="2800" b="1" dirty="0" smtClean="0"/>
              <a:t>karā</a:t>
            </a:r>
            <a:r>
              <a:rPr lang="lv-LV" sz="2800" dirty="0" smtClean="0"/>
              <a:t>, svarīgi ir </a:t>
            </a:r>
            <a:r>
              <a:rPr lang="lv-LV" sz="2800" b="1" dirty="0" smtClean="0"/>
              <a:t>ienaidnieku demonizēt</a:t>
            </a:r>
            <a:r>
              <a:rPr lang="lv-LV" sz="2800" dirty="0" smtClean="0"/>
              <a:t>.</a:t>
            </a:r>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10</a:t>
            </a:fld>
            <a:endParaRPr lang="lv-LV" smtClean="0"/>
          </a:p>
        </p:txBody>
      </p:sp>
      <p:pic>
        <p:nvPicPr>
          <p:cNvPr id="4100" name="Picture 4" descr="Legion (demons) - Wikipedia"/>
          <p:cNvPicPr>
            <a:picLocks noChangeAspect="1" noChangeArrowheads="1"/>
          </p:cNvPicPr>
          <p:nvPr/>
        </p:nvPicPr>
        <p:blipFill>
          <a:blip r:embed="rId2"/>
          <a:srcRect l="7748" r="5475"/>
          <a:stretch>
            <a:fillRect/>
          </a:stretch>
        </p:blipFill>
        <p:spPr bwMode="auto">
          <a:xfrm>
            <a:off x="5143504" y="1285860"/>
            <a:ext cx="4000496" cy="47625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0"/>
                                        </p:tgtEl>
                                        <p:attrNameLst>
                                          <p:attrName>style.visibility</p:attrName>
                                        </p:attrNameLst>
                                      </p:cBhvr>
                                      <p:to>
                                        <p:strVal val="visible"/>
                                      </p:to>
                                    </p:set>
                                    <p:animEffect transition="in" filter="fade">
                                      <p:cBhvr>
                                        <p:cTn id="11" dur="2000"/>
                                        <p:tgtEl>
                                          <p:spTgt spid="410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eaLnBrk="1" hangingPunct="1">
              <a:spcBef>
                <a:spcPct val="0"/>
              </a:spcBef>
              <a:buFontTx/>
              <a:buNone/>
            </a:pPr>
            <a:r>
              <a:rPr lang="lv-LV" sz="2800" i="1" baseline="30000" dirty="0" smtClean="0"/>
              <a:t>49</a:t>
            </a:r>
            <a:r>
              <a:rPr lang="lv-LV" sz="2800" i="1" dirty="0" smtClean="0"/>
              <a:t> </a:t>
            </a:r>
            <a:r>
              <a:rPr lang="lv-LV" sz="2800" i="1" dirty="0" smtClean="0"/>
              <a:t>Jēzus atbildēja: “Mani nav apsēdis dēmons, bet es godāju savu Tēvu un jūs mani liekat negodā. </a:t>
            </a:r>
            <a:r>
              <a:rPr lang="lv-LV" sz="2800" i="1" baseline="30000" dirty="0" smtClean="0"/>
              <a:t>50</a:t>
            </a:r>
            <a:r>
              <a:rPr lang="lv-LV" sz="2800" i="1" dirty="0" smtClean="0"/>
              <a:t> Bet es nemeklēju savu godu; ir viens, kurš meklē un tiesā.</a:t>
            </a:r>
            <a:endParaRPr lang="lv-LV" sz="2800" i="1" dirty="0" smtClean="0"/>
          </a:p>
        </p:txBody>
      </p:sp>
      <p:sp>
        <p:nvSpPr>
          <p:cNvPr id="7" name="Rectangle 6"/>
          <p:cNvSpPr>
            <a:spLocks noChangeArrowheads="1"/>
          </p:cNvSpPr>
          <p:nvPr/>
        </p:nvSpPr>
        <p:spPr bwMode="auto">
          <a:xfrm>
            <a:off x="0" y="1500174"/>
            <a:ext cx="5857884" cy="5262979"/>
          </a:xfrm>
          <a:prstGeom prst="rect">
            <a:avLst/>
          </a:prstGeom>
          <a:noFill/>
          <a:ln w="9525">
            <a:noFill/>
            <a:miter lim="800000"/>
            <a:headEnd/>
            <a:tailEnd/>
          </a:ln>
        </p:spPr>
        <p:txBody>
          <a:bodyPr wrap="square">
            <a:spAutoFit/>
          </a:bodyPr>
          <a:lstStyle/>
          <a:p>
            <a:pPr>
              <a:buFontTx/>
              <a:buChar char="•"/>
            </a:pPr>
            <a:r>
              <a:rPr lang="lv-LV" sz="2800" dirty="0" smtClean="0"/>
              <a:t>Jēzus pacieš </a:t>
            </a:r>
            <a:r>
              <a:rPr lang="lv-LV" sz="2800" b="1" dirty="0" smtClean="0"/>
              <a:t>apvainojumu</a:t>
            </a:r>
            <a:r>
              <a:rPr lang="lv-LV" sz="2800" dirty="0" smtClean="0"/>
              <a:t> par </a:t>
            </a:r>
            <a:r>
              <a:rPr lang="lv-LV" sz="2800" b="1" dirty="0" smtClean="0"/>
              <a:t>samarieti</a:t>
            </a:r>
            <a:r>
              <a:rPr lang="lv-LV" sz="2800" dirty="0" smtClean="0"/>
              <a:t>, bet iebilst par </a:t>
            </a:r>
            <a:r>
              <a:rPr lang="lv-LV" sz="2800" b="1" dirty="0" smtClean="0"/>
              <a:t>mācību par dēmonu</a:t>
            </a:r>
            <a:r>
              <a:rPr lang="lv-LV" sz="2800" dirty="0" smtClean="0"/>
              <a:t>, jo tas var nest </a:t>
            </a:r>
            <a:r>
              <a:rPr lang="lv-LV" sz="2800" b="1" dirty="0" smtClean="0"/>
              <a:t>zaudējumu daudziem ticīgiem</a:t>
            </a:r>
            <a:r>
              <a:rPr lang="lv-LV" sz="2800" dirty="0" smtClean="0"/>
              <a:t>.</a:t>
            </a:r>
          </a:p>
          <a:p>
            <a:pPr>
              <a:buFontTx/>
              <a:buChar char="•"/>
            </a:pPr>
            <a:r>
              <a:rPr lang="lv-LV" sz="2800" dirty="0" smtClean="0"/>
              <a:t>Jēzus pats stāsta </a:t>
            </a:r>
            <a:r>
              <a:rPr lang="lv-LV" sz="2800" b="1" dirty="0" smtClean="0"/>
              <a:t>līdzību</a:t>
            </a:r>
            <a:r>
              <a:rPr lang="lv-LV" sz="2800" dirty="0" smtClean="0"/>
              <a:t> par </a:t>
            </a:r>
            <a:r>
              <a:rPr lang="lv-LV" sz="2800" b="1" dirty="0" smtClean="0"/>
              <a:t>žēlsirdīgo samarieti </a:t>
            </a:r>
            <a:r>
              <a:rPr lang="lv-LV" sz="2800" dirty="0" smtClean="0"/>
              <a:t>– sevi pašu.</a:t>
            </a:r>
          </a:p>
          <a:p>
            <a:pPr>
              <a:buFontTx/>
              <a:buChar char="•"/>
            </a:pPr>
            <a:r>
              <a:rPr lang="lv-LV" sz="2800" dirty="0" smtClean="0"/>
              <a:t>Mums, </a:t>
            </a:r>
            <a:r>
              <a:rPr lang="lv-LV" sz="2800" b="1" dirty="0" smtClean="0"/>
              <a:t>kristiešiem</a:t>
            </a:r>
            <a:r>
              <a:rPr lang="lv-LV" sz="2800" dirty="0" smtClean="0"/>
              <a:t>, </a:t>
            </a:r>
            <a:r>
              <a:rPr lang="lv-LV" sz="2800" b="1" dirty="0" smtClean="0"/>
              <a:t>jāmācas</a:t>
            </a:r>
            <a:r>
              <a:rPr lang="lv-LV" sz="2800" dirty="0" smtClean="0"/>
              <a:t>, kad </a:t>
            </a:r>
            <a:r>
              <a:rPr lang="lv-LV" sz="2800" b="1" dirty="0" smtClean="0"/>
              <a:t>aizskar mūsu dzīvi</a:t>
            </a:r>
            <a:r>
              <a:rPr lang="lv-LV" sz="2800" dirty="0" smtClean="0"/>
              <a:t>, tad varam to </a:t>
            </a:r>
            <a:r>
              <a:rPr lang="lv-LV" sz="2800" b="1" dirty="0" smtClean="0"/>
              <a:t>paciest</a:t>
            </a:r>
            <a:r>
              <a:rPr lang="lv-LV" sz="2800" dirty="0" smtClean="0"/>
              <a:t>, atbildot </a:t>
            </a:r>
            <a:r>
              <a:rPr lang="lv-LV" sz="2800" b="1" dirty="0" smtClean="0"/>
              <a:t>uz naidu ar mīlestību</a:t>
            </a:r>
            <a:r>
              <a:rPr lang="lv-LV" sz="2800" dirty="0" smtClean="0"/>
              <a:t>, bet ja tiek </a:t>
            </a:r>
            <a:r>
              <a:rPr lang="lv-LV" sz="2800" b="1" dirty="0" smtClean="0"/>
              <a:t>aizskarts</a:t>
            </a:r>
            <a:r>
              <a:rPr lang="lv-LV" sz="2800" dirty="0" smtClean="0"/>
              <a:t> </a:t>
            </a:r>
            <a:r>
              <a:rPr lang="lv-LV" sz="2800" b="1" dirty="0" smtClean="0"/>
              <a:t>Dieva gods</a:t>
            </a:r>
            <a:r>
              <a:rPr lang="lv-LV" sz="2800" dirty="0" smtClean="0"/>
              <a:t>, tad mums </a:t>
            </a:r>
            <a:r>
              <a:rPr lang="lv-LV" sz="2800" b="1" dirty="0" smtClean="0"/>
              <a:t>jāatbild</a:t>
            </a:r>
            <a:r>
              <a:rPr lang="lv-LV" sz="2800" dirty="0" smtClean="0"/>
              <a:t> ar </a:t>
            </a:r>
            <a:r>
              <a:rPr lang="lv-LV" sz="2800" b="1" dirty="0" smtClean="0"/>
              <a:t>patiesību</a:t>
            </a:r>
            <a:r>
              <a:rPr lang="lv-LV" sz="2800" dirty="0" smtClean="0"/>
              <a:t>.</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11</a:t>
            </a:fld>
            <a:endParaRPr lang="lv-LV" smtClean="0"/>
          </a:p>
        </p:txBody>
      </p:sp>
      <p:pic>
        <p:nvPicPr>
          <p:cNvPr id="4098" name="Picture 2" descr="5 Reasons Jesus Doesn't Want us to be Like the Good Samaritan | The  Cripplegate"/>
          <p:cNvPicPr>
            <a:picLocks noChangeAspect="1" noChangeArrowheads="1"/>
          </p:cNvPicPr>
          <p:nvPr/>
        </p:nvPicPr>
        <p:blipFill>
          <a:blip r:embed="rId2"/>
          <a:srcRect/>
          <a:stretch>
            <a:fillRect/>
          </a:stretch>
        </p:blipFill>
        <p:spPr bwMode="auto">
          <a:xfrm>
            <a:off x="5786446" y="1857364"/>
            <a:ext cx="3172799" cy="485778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2000"/>
                                        <p:tgtEl>
                                          <p:spTgt spid="40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571480"/>
            <a:ext cx="9144000" cy="1081088"/>
          </a:xfrm>
        </p:spPr>
        <p:txBody>
          <a:bodyPr/>
          <a:lstStyle/>
          <a:p>
            <a:pPr marL="0" indent="0" eaLnBrk="1" hangingPunct="1">
              <a:spcBef>
                <a:spcPct val="0"/>
              </a:spcBef>
              <a:buFontTx/>
              <a:buNone/>
            </a:pPr>
            <a:r>
              <a:rPr lang="lv-LV" sz="2800" i="1" baseline="30000" dirty="0" smtClean="0"/>
              <a:t>51</a:t>
            </a:r>
            <a:r>
              <a:rPr lang="lv-LV" sz="2800" i="1" dirty="0" smtClean="0"/>
              <a:t> Patiesi, patiesi es jums saku: kas manus vārdus turēs, tas nāves neredzēs nemūžam.”</a:t>
            </a:r>
            <a:endParaRPr lang="lv-LV" sz="2800" i="1" dirty="0" smtClean="0"/>
          </a:p>
        </p:txBody>
      </p:sp>
      <p:sp>
        <p:nvSpPr>
          <p:cNvPr id="7" name="Rectangle 6"/>
          <p:cNvSpPr>
            <a:spLocks noChangeArrowheads="1"/>
          </p:cNvSpPr>
          <p:nvPr/>
        </p:nvSpPr>
        <p:spPr bwMode="auto">
          <a:xfrm>
            <a:off x="0" y="1474781"/>
            <a:ext cx="5715008" cy="5262979"/>
          </a:xfrm>
          <a:prstGeom prst="rect">
            <a:avLst/>
          </a:prstGeom>
          <a:noFill/>
          <a:ln w="9525">
            <a:noFill/>
            <a:miter lim="800000"/>
            <a:headEnd/>
            <a:tailEnd/>
          </a:ln>
        </p:spPr>
        <p:txBody>
          <a:bodyPr wrap="square">
            <a:spAutoFit/>
          </a:bodyPr>
          <a:lstStyle/>
          <a:p>
            <a:pPr>
              <a:buFontTx/>
              <a:buChar char="•"/>
            </a:pPr>
            <a:r>
              <a:rPr lang="lv-LV" sz="2800" dirty="0" smtClean="0"/>
              <a:t>Kamēr </a:t>
            </a:r>
            <a:r>
              <a:rPr lang="lv-LV" sz="2800" b="1" dirty="0" smtClean="0"/>
              <a:t>nāve</a:t>
            </a:r>
            <a:r>
              <a:rPr lang="lv-LV" sz="2800" dirty="0" smtClean="0"/>
              <a:t> ir </a:t>
            </a:r>
            <a:r>
              <a:rPr lang="lv-LV" sz="2800" b="1" dirty="0" smtClean="0"/>
              <a:t>tālu</a:t>
            </a:r>
            <a:r>
              <a:rPr lang="lv-LV" sz="2800" dirty="0" smtClean="0"/>
              <a:t>, šie </a:t>
            </a:r>
            <a:r>
              <a:rPr lang="lv-LV" sz="2800" b="1" dirty="0" smtClean="0"/>
              <a:t>vārdi</a:t>
            </a:r>
            <a:r>
              <a:rPr lang="lv-LV" sz="2800" dirty="0" smtClean="0"/>
              <a:t> arī liekas </a:t>
            </a:r>
            <a:r>
              <a:rPr lang="lv-LV" sz="2800" b="1" dirty="0" smtClean="0"/>
              <a:t>tāli</a:t>
            </a:r>
            <a:r>
              <a:rPr lang="lv-LV" sz="2800" dirty="0" smtClean="0"/>
              <a:t> un </a:t>
            </a:r>
            <a:r>
              <a:rPr lang="lv-LV" sz="2800" b="1" dirty="0" smtClean="0"/>
              <a:t>nesaprotami</a:t>
            </a:r>
            <a:r>
              <a:rPr lang="lv-LV" sz="2800" dirty="0" smtClean="0"/>
              <a:t>. </a:t>
            </a:r>
            <a:endParaRPr lang="lv-LV" sz="2800" dirty="0"/>
          </a:p>
          <a:p>
            <a:pPr>
              <a:buFontTx/>
              <a:buChar char="•"/>
            </a:pPr>
            <a:r>
              <a:rPr lang="lv-LV" sz="2800" dirty="0" smtClean="0"/>
              <a:t>Bet, kad </a:t>
            </a:r>
            <a:r>
              <a:rPr lang="lv-LV" sz="2800" b="1" dirty="0" smtClean="0"/>
              <a:t>grauž grēks</a:t>
            </a:r>
            <a:r>
              <a:rPr lang="lv-LV" sz="2800" dirty="0" smtClean="0"/>
              <a:t>, </a:t>
            </a:r>
            <a:r>
              <a:rPr lang="lv-LV" sz="2800" b="1" dirty="0" smtClean="0"/>
              <a:t>nāve nomāc</a:t>
            </a:r>
            <a:r>
              <a:rPr lang="lv-LV" sz="2800" dirty="0" smtClean="0"/>
              <a:t>, tad ir nepieciešams </a:t>
            </a:r>
            <a:r>
              <a:rPr lang="lv-LV" sz="2800" b="1" dirty="0" smtClean="0"/>
              <a:t>turēties</a:t>
            </a:r>
            <a:r>
              <a:rPr lang="lv-LV" sz="2800" dirty="0" smtClean="0"/>
              <a:t> pie </a:t>
            </a:r>
            <a:r>
              <a:rPr lang="lv-LV" sz="2800" b="1" dirty="0" smtClean="0"/>
              <a:t>Dieva Vārda apsolījumiem </a:t>
            </a:r>
            <a:r>
              <a:rPr lang="lv-LV" sz="2800" dirty="0" smtClean="0"/>
              <a:t>un neļaut sevi no tiem </a:t>
            </a:r>
            <a:r>
              <a:rPr lang="lv-LV" sz="2800" b="1" dirty="0" smtClean="0"/>
              <a:t>nošķirt</a:t>
            </a:r>
            <a:r>
              <a:rPr lang="lv-LV" sz="2800" dirty="0" smtClean="0"/>
              <a:t>.</a:t>
            </a:r>
          </a:p>
          <a:p>
            <a:pPr>
              <a:buFontTx/>
              <a:buChar char="•"/>
            </a:pPr>
            <a:r>
              <a:rPr lang="lv-LV" sz="2800" dirty="0" smtClean="0"/>
              <a:t>Kristietis </a:t>
            </a:r>
            <a:r>
              <a:rPr lang="lv-LV" sz="2800" b="1" dirty="0" smtClean="0"/>
              <a:t>nebīstas nāves </a:t>
            </a:r>
            <a:r>
              <a:rPr lang="lv-LV" sz="2800" dirty="0" smtClean="0"/>
              <a:t>priekšā, tāpēc to </a:t>
            </a:r>
            <a:r>
              <a:rPr lang="lv-LV" sz="2800" b="1" dirty="0" smtClean="0"/>
              <a:t>neredz</a:t>
            </a:r>
            <a:r>
              <a:rPr lang="lv-LV" sz="2800" dirty="0" smtClean="0"/>
              <a:t>, viņš </a:t>
            </a:r>
            <a:r>
              <a:rPr lang="lv-LV" sz="2800" b="1" dirty="0" smtClean="0"/>
              <a:t>garā redz </a:t>
            </a:r>
            <a:r>
              <a:rPr lang="lv-LV" sz="2800" dirty="0" smtClean="0"/>
              <a:t>to, kas </a:t>
            </a:r>
            <a:r>
              <a:rPr lang="lv-LV" sz="2800" b="1" dirty="0" smtClean="0"/>
              <a:t>sekos pēc nāves </a:t>
            </a:r>
            <a:r>
              <a:rPr lang="lv-LV" sz="2800" dirty="0" smtClean="0"/>
              <a:t>– </a:t>
            </a:r>
            <a:r>
              <a:rPr lang="lv-LV" sz="2800" b="1" dirty="0" smtClean="0"/>
              <a:t>paradīze</a:t>
            </a:r>
            <a:r>
              <a:rPr lang="lv-LV" sz="2800" dirty="0" smtClean="0"/>
              <a:t>.</a:t>
            </a:r>
          </a:p>
          <a:p>
            <a:pPr>
              <a:buFontTx/>
              <a:buChar char="•"/>
            </a:pPr>
            <a:r>
              <a:rPr lang="lv-LV" sz="2800" dirty="0" smtClean="0"/>
              <a:t>Turpretī </a:t>
            </a:r>
            <a:r>
              <a:rPr lang="lv-LV" sz="2800" b="1" dirty="0" smtClean="0"/>
              <a:t>bezdievis jūt nāvi </a:t>
            </a:r>
            <a:r>
              <a:rPr lang="lv-LV" sz="2800" dirty="0" smtClean="0"/>
              <a:t>un ir </a:t>
            </a:r>
            <a:r>
              <a:rPr lang="lv-LV" sz="2800" b="1" dirty="0" smtClean="0"/>
              <a:t>vienmēr izbijies tās priekšā</a:t>
            </a:r>
            <a:r>
              <a:rPr lang="lv-LV" sz="2800" dirty="0" smtClean="0"/>
              <a:t>.</a:t>
            </a:r>
            <a:r>
              <a:rPr lang="lv-LV" sz="2800" dirty="0" smtClean="0"/>
              <a:t> </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12</a:t>
            </a:fld>
            <a:endParaRPr lang="lv-LV" smtClean="0"/>
          </a:p>
        </p:txBody>
      </p:sp>
      <p:pic>
        <p:nvPicPr>
          <p:cNvPr id="28676" name="Picture 4" descr="Pin on Food Illustrations"/>
          <p:cNvPicPr>
            <a:picLocks noChangeAspect="1" noChangeArrowheads="1"/>
          </p:cNvPicPr>
          <p:nvPr/>
        </p:nvPicPr>
        <p:blipFill>
          <a:blip r:embed="rId2"/>
          <a:srcRect/>
          <a:stretch>
            <a:fillRect/>
          </a:stretch>
        </p:blipFill>
        <p:spPr bwMode="auto">
          <a:xfrm>
            <a:off x="5572124" y="1214422"/>
            <a:ext cx="3571876" cy="5357814"/>
          </a:xfrm>
          <a:prstGeom prst="rect">
            <a:avLst/>
          </a:prstGeom>
          <a:ln>
            <a:noFill/>
          </a:ln>
          <a:effectLst>
            <a:softEdge rad="112500"/>
          </a:effectLst>
        </p:spPr>
      </p:pic>
      <p:sp>
        <p:nvSpPr>
          <p:cNvPr id="8"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Kad saskaramies ar nāvi</a:t>
            </a:r>
            <a:endParaRPr lang="lv-LV" b="1"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8676"/>
                                        </p:tgtEl>
                                        <p:attrNameLst>
                                          <p:attrName>style.visibility</p:attrName>
                                        </p:attrNameLst>
                                      </p:cBhvr>
                                      <p:to>
                                        <p:strVal val="visible"/>
                                      </p:to>
                                    </p:set>
                                    <p:animEffect transition="in" filter="fade">
                                      <p:cBhvr>
                                        <p:cTn id="11" dur="2000"/>
                                        <p:tgtEl>
                                          <p:spTgt spid="2867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0-#ppt_w/2"/>
                                          </p:val>
                                        </p:tav>
                                        <p:tav tm="100000">
                                          <p:val>
                                            <p:strVal val="#ppt_x"/>
                                          </p:val>
                                        </p:tav>
                                      </p:tavLst>
                                    </p:anim>
                                    <p:anim calcmode="lin" valueType="num">
                                      <p:cBhvr additive="base">
                                        <p:cTn id="36"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The Blood of Righteous Abel (Matthew 23:35) – Escape to Reality"/>
          <p:cNvPicPr>
            <a:picLocks noChangeAspect="1" noChangeArrowheads="1"/>
          </p:cNvPicPr>
          <p:nvPr/>
        </p:nvPicPr>
        <p:blipFill>
          <a:blip r:embed="rId2"/>
          <a:srcRect/>
          <a:stretch>
            <a:fillRect/>
          </a:stretch>
        </p:blipFill>
        <p:spPr bwMode="auto">
          <a:xfrm>
            <a:off x="1785918" y="3786190"/>
            <a:ext cx="6429420" cy="3071810"/>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eaLnBrk="1" hangingPunct="1">
              <a:spcBef>
                <a:spcPct val="0"/>
              </a:spcBef>
              <a:buFontTx/>
              <a:buNone/>
            </a:pPr>
            <a:r>
              <a:rPr lang="lv-LV" sz="2700" i="1" baseline="30000" dirty="0" smtClean="0"/>
              <a:t>52</a:t>
            </a:r>
            <a:r>
              <a:rPr lang="lv-LV" sz="2700" i="1" dirty="0" smtClean="0"/>
              <a:t> Tad jūdi viņam sacīja: “Nu mēs zinām, ka tevi apsēdis dēmons. Ābrahāms ir miris un arī pravieši, un tu saki: kas manus vārdus turēs, tas nāves nebaudīs nemūžam. </a:t>
            </a:r>
            <a:r>
              <a:rPr lang="lv-LV" sz="2700" i="1" baseline="30000" dirty="0" smtClean="0"/>
              <a:t>53</a:t>
            </a:r>
            <a:r>
              <a:rPr lang="lv-LV" sz="2700" i="1" dirty="0" smtClean="0"/>
              <a:t> Vai tad tu esi lielāks nekā mūsu tēvs Ābrahāms, kas ir nomiris, un arī pravieši ir nomiruši? Par ko tu sevi turi?”</a:t>
            </a:r>
            <a:endParaRPr lang="lv-LV" sz="2700" i="1" dirty="0" smtClean="0"/>
          </a:p>
        </p:txBody>
      </p:sp>
      <p:sp>
        <p:nvSpPr>
          <p:cNvPr id="7" name="Rectangle 6"/>
          <p:cNvSpPr>
            <a:spLocks noChangeArrowheads="1"/>
          </p:cNvSpPr>
          <p:nvPr/>
        </p:nvSpPr>
        <p:spPr bwMode="auto">
          <a:xfrm>
            <a:off x="0" y="2071678"/>
            <a:ext cx="9144000" cy="1815882"/>
          </a:xfrm>
          <a:prstGeom prst="rect">
            <a:avLst/>
          </a:prstGeom>
          <a:noFill/>
          <a:ln w="9525">
            <a:noFill/>
            <a:miter lim="800000"/>
            <a:headEnd/>
            <a:tailEnd/>
          </a:ln>
        </p:spPr>
        <p:txBody>
          <a:bodyPr wrap="square">
            <a:spAutoFit/>
          </a:bodyPr>
          <a:lstStyle/>
          <a:p>
            <a:pPr>
              <a:buFontTx/>
              <a:buChar char="•"/>
            </a:pPr>
            <a:r>
              <a:rPr lang="lv-LV" sz="2800" dirty="0" smtClean="0"/>
              <a:t>Nu </a:t>
            </a:r>
            <a:r>
              <a:rPr lang="lv-LV" sz="2800" b="1" dirty="0" smtClean="0"/>
              <a:t>farizeju mērs ir pilns </a:t>
            </a:r>
            <a:r>
              <a:rPr lang="lv-LV" sz="2800" dirty="0" smtClean="0"/>
              <a:t>– </a:t>
            </a:r>
            <a:r>
              <a:rPr lang="lv-LV" sz="2800" b="1" dirty="0" smtClean="0"/>
              <a:t>Jēzus</a:t>
            </a:r>
            <a:r>
              <a:rPr lang="lv-LV" sz="2800" dirty="0" smtClean="0"/>
              <a:t> ir </a:t>
            </a:r>
            <a:r>
              <a:rPr lang="lv-LV" sz="2800" b="1" dirty="0" smtClean="0"/>
              <a:t>zaimojis</a:t>
            </a:r>
            <a:r>
              <a:rPr lang="lv-LV" sz="2800" dirty="0" smtClean="0"/>
              <a:t>, </a:t>
            </a:r>
            <a:r>
              <a:rPr lang="lv-LV" sz="2800" dirty="0" smtClean="0"/>
              <a:t>darot </a:t>
            </a:r>
            <a:r>
              <a:rPr lang="lv-LV" sz="2800" b="1" dirty="0" smtClean="0"/>
              <a:t>sevi par Dievu</a:t>
            </a:r>
            <a:r>
              <a:rPr lang="lv-LV" sz="2800" dirty="0" smtClean="0"/>
              <a:t>! </a:t>
            </a:r>
            <a:r>
              <a:rPr lang="lv-LV" sz="2800" b="1" dirty="0" smtClean="0"/>
              <a:t>Farizeji</a:t>
            </a:r>
            <a:r>
              <a:rPr lang="lv-LV" sz="2800" dirty="0" smtClean="0"/>
              <a:t> ir </a:t>
            </a:r>
            <a:r>
              <a:rPr lang="lv-LV" sz="2800" b="1" dirty="0" smtClean="0"/>
              <a:t>ieņēmuši galvā </a:t>
            </a:r>
            <a:r>
              <a:rPr lang="lv-LV" sz="2800" dirty="0" smtClean="0"/>
              <a:t>savu </a:t>
            </a:r>
            <a:r>
              <a:rPr lang="lv-LV" sz="2800" b="1" dirty="0" smtClean="0"/>
              <a:t>taisnību</a:t>
            </a:r>
            <a:r>
              <a:rPr lang="lv-LV" sz="2800" dirty="0" smtClean="0"/>
              <a:t>, ir </a:t>
            </a:r>
            <a:r>
              <a:rPr lang="lv-LV" sz="2800" b="1" dirty="0" smtClean="0"/>
              <a:t>aizspieduši</a:t>
            </a:r>
            <a:r>
              <a:rPr lang="lv-LV" sz="2800" dirty="0" smtClean="0"/>
              <a:t> </a:t>
            </a:r>
            <a:r>
              <a:rPr lang="lv-LV" sz="2800" b="1" dirty="0" smtClean="0"/>
              <a:t>ciet</a:t>
            </a:r>
            <a:r>
              <a:rPr lang="lv-LV" sz="2800" dirty="0" smtClean="0"/>
              <a:t> savas </a:t>
            </a:r>
            <a:r>
              <a:rPr lang="lv-LV" sz="2800" b="1" dirty="0" smtClean="0"/>
              <a:t>ausis</a:t>
            </a:r>
            <a:r>
              <a:rPr lang="lv-LV" sz="2800" dirty="0" smtClean="0"/>
              <a:t> un </a:t>
            </a:r>
            <a:r>
              <a:rPr lang="lv-LV" sz="2800" b="1" dirty="0" smtClean="0"/>
              <a:t>neklausās</a:t>
            </a:r>
            <a:r>
              <a:rPr lang="lv-LV" sz="2800" dirty="0" smtClean="0"/>
              <a:t> un </a:t>
            </a:r>
            <a:r>
              <a:rPr lang="lv-LV" sz="2800" b="1" dirty="0" smtClean="0"/>
              <a:t>netic patiesībai</a:t>
            </a:r>
            <a:r>
              <a:rPr lang="lv-LV" sz="2800" dirty="0" smtClean="0"/>
              <a:t>. </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13</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7650"/>
                                        </p:tgtEl>
                                        <p:attrNameLst>
                                          <p:attrName>style.visibility</p:attrName>
                                        </p:attrNameLst>
                                      </p:cBhvr>
                                      <p:to>
                                        <p:strVal val="visible"/>
                                      </p:to>
                                    </p:set>
                                    <p:animEffect transition="in" filter="fade">
                                      <p:cBhvr>
                                        <p:cTn id="11" dur="2000"/>
                                        <p:tgtEl>
                                          <p:spTgt spid="276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eaLnBrk="1" hangingPunct="1">
              <a:spcBef>
                <a:spcPct val="0"/>
              </a:spcBef>
              <a:buFontTx/>
              <a:buNone/>
            </a:pPr>
            <a:r>
              <a:rPr lang="lv-LV" sz="2800" i="1" baseline="30000" dirty="0" smtClean="0"/>
              <a:t>54</a:t>
            </a:r>
            <a:r>
              <a:rPr lang="lv-LV" sz="2800" i="1" dirty="0" smtClean="0"/>
              <a:t> Jēzus atbildēja: “Ja es pats sevi pagodinātu, mans gods nav nekas. Tas, kurš mani pagodina, ir mans Tēvs, par viņu jūs sakāt: viņš ir mūsu Dievs! </a:t>
            </a:r>
            <a:r>
              <a:rPr lang="lv-LV" sz="2800" i="1" baseline="30000" dirty="0" smtClean="0"/>
              <a:t>55</a:t>
            </a:r>
            <a:r>
              <a:rPr lang="lv-LV" sz="2800" i="1" dirty="0" smtClean="0"/>
              <a:t> Jūs nekad viņu neesat pazinuši, bet es viņu zinu. Ja es sacītu, ka viņu nezinu, tad es būtu melis, līdzīgs jums. Bet es viņu zinu un turu viņa vārdu.</a:t>
            </a:r>
            <a:endParaRPr lang="lv-LV" sz="2800" i="1" dirty="0" smtClean="0"/>
          </a:p>
        </p:txBody>
      </p:sp>
      <p:sp>
        <p:nvSpPr>
          <p:cNvPr id="7" name="Rectangle 6"/>
          <p:cNvSpPr>
            <a:spLocks noChangeArrowheads="1"/>
          </p:cNvSpPr>
          <p:nvPr/>
        </p:nvSpPr>
        <p:spPr bwMode="auto">
          <a:xfrm>
            <a:off x="0" y="2643182"/>
            <a:ext cx="9286908" cy="1384995"/>
          </a:xfrm>
          <a:prstGeom prst="rect">
            <a:avLst/>
          </a:prstGeom>
          <a:noFill/>
          <a:ln w="9525">
            <a:noFill/>
            <a:miter lim="800000"/>
            <a:headEnd/>
            <a:tailEnd/>
          </a:ln>
        </p:spPr>
        <p:txBody>
          <a:bodyPr wrap="square">
            <a:spAutoFit/>
          </a:bodyPr>
          <a:lstStyle/>
          <a:p>
            <a:pPr>
              <a:buFontTx/>
              <a:buChar char="•"/>
            </a:pPr>
            <a:r>
              <a:rPr lang="lv-LV" sz="2800" b="1" dirty="0" smtClean="0"/>
              <a:t>Jēzus</a:t>
            </a:r>
            <a:r>
              <a:rPr lang="lv-LV" sz="2800" dirty="0" smtClean="0"/>
              <a:t> pats </a:t>
            </a:r>
            <a:r>
              <a:rPr lang="lv-LV" sz="2800" b="1" dirty="0" smtClean="0"/>
              <a:t>sevi neceļ </a:t>
            </a:r>
            <a:r>
              <a:rPr lang="lv-LV" sz="2800" dirty="0" smtClean="0"/>
              <a:t>augstā </a:t>
            </a:r>
            <a:r>
              <a:rPr lang="lv-LV" sz="2800" b="1" dirty="0" smtClean="0"/>
              <a:t>godā</a:t>
            </a:r>
            <a:r>
              <a:rPr lang="lv-LV" sz="2800" dirty="0" smtClean="0"/>
              <a:t>, </a:t>
            </a:r>
            <a:r>
              <a:rPr lang="lv-LV" sz="2800" b="1" dirty="0" smtClean="0"/>
              <a:t>Dievs Tēvs </a:t>
            </a:r>
            <a:r>
              <a:rPr lang="lv-LV" sz="2800" dirty="0" smtClean="0"/>
              <a:t>viņu </a:t>
            </a:r>
            <a:r>
              <a:rPr lang="lv-LV" sz="2800" b="1" dirty="0" smtClean="0"/>
              <a:t>cels augstā godā</a:t>
            </a:r>
            <a:r>
              <a:rPr lang="lv-LV" sz="2800" dirty="0" smtClean="0"/>
              <a:t>, kad </a:t>
            </a:r>
            <a:r>
              <a:rPr lang="lv-LV" sz="2800" b="1" dirty="0" smtClean="0"/>
              <a:t>Viņu augšāmcels no mirušiem</a:t>
            </a:r>
            <a:r>
              <a:rPr lang="lv-LV" sz="2800" dirty="0" smtClean="0"/>
              <a:t>!</a:t>
            </a:r>
            <a:endParaRPr lang="lv-LV" sz="2800" dirty="0"/>
          </a:p>
          <a:p>
            <a:pPr>
              <a:buFontTx/>
              <a:buChar char="•"/>
            </a:pPr>
            <a:r>
              <a:rPr lang="lv-LV" sz="2800" dirty="0" smtClean="0"/>
              <a:t>Bet </a:t>
            </a:r>
            <a:r>
              <a:rPr lang="lv-LV" sz="2800" b="1" dirty="0" smtClean="0"/>
              <a:t>farizeji atteiksies ticēt Jēzum</a:t>
            </a:r>
            <a:r>
              <a:rPr lang="lv-LV" sz="2800" dirty="0" smtClean="0"/>
              <a:t>, jo </a:t>
            </a:r>
            <a:r>
              <a:rPr lang="lv-LV" sz="2800" b="1" dirty="0" smtClean="0"/>
              <a:t>nepazīst D.Tēvu</a:t>
            </a:r>
            <a:r>
              <a:rPr lang="lv-LV" sz="2800" dirty="0" smtClean="0"/>
              <a:t>.</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14</a:t>
            </a:fld>
            <a:endParaRPr lang="lv-LV" smtClean="0"/>
          </a:p>
        </p:txBody>
      </p:sp>
      <p:pic>
        <p:nvPicPr>
          <p:cNvPr id="26626" name="Picture 2" descr="Holy Trinity Sunday - St. Therese of Lisieux Catholic Church"/>
          <p:cNvPicPr>
            <a:picLocks noChangeAspect="1" noChangeArrowheads="1"/>
          </p:cNvPicPr>
          <p:nvPr/>
        </p:nvPicPr>
        <p:blipFill>
          <a:blip r:embed="rId2"/>
          <a:srcRect/>
          <a:stretch>
            <a:fillRect/>
          </a:stretch>
        </p:blipFill>
        <p:spPr bwMode="auto">
          <a:xfrm>
            <a:off x="1571604" y="4000504"/>
            <a:ext cx="6143668" cy="28574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6626"/>
                                        </p:tgtEl>
                                        <p:attrNameLst>
                                          <p:attrName>style.visibility</p:attrName>
                                        </p:attrNameLst>
                                      </p:cBhvr>
                                      <p:to>
                                        <p:strVal val="visible"/>
                                      </p:to>
                                    </p:set>
                                    <p:animEffect transition="in" filter="fade">
                                      <p:cBhvr>
                                        <p:cTn id="11" dur="2000"/>
                                        <p:tgtEl>
                                          <p:spTgt spid="266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eaLnBrk="1" hangingPunct="1">
              <a:spcBef>
                <a:spcPct val="0"/>
              </a:spcBef>
              <a:buFontTx/>
              <a:buNone/>
            </a:pPr>
            <a:r>
              <a:rPr lang="lv-LV" sz="2800" i="1" baseline="30000" dirty="0" smtClean="0"/>
              <a:t>56</a:t>
            </a:r>
            <a:r>
              <a:rPr lang="lv-LV" sz="2800" i="1" dirty="0" smtClean="0"/>
              <a:t> Ābrahāms, jūsu tēvs, ielīksmojās cerībā ieraudzīt manu dienu, un viņš ieraudzīja un priecājās.” </a:t>
            </a:r>
            <a:r>
              <a:rPr lang="lv-LV" sz="2800" i="1" baseline="30000" dirty="0" smtClean="0"/>
              <a:t>57</a:t>
            </a:r>
            <a:r>
              <a:rPr lang="lv-LV" sz="2800" i="1" dirty="0" smtClean="0"/>
              <a:t> Tad jūdi viņam sacīja: “Tev vēl nav ne piecdesmit gadu, un tu esi redzējis Ābrahāmu</a:t>
            </a:r>
            <a:r>
              <a:rPr lang="lv-LV" sz="2800" i="1" dirty="0" smtClean="0"/>
              <a:t>?”</a:t>
            </a:r>
          </a:p>
          <a:p>
            <a:pPr marL="0" indent="0" eaLnBrk="1" hangingPunct="1">
              <a:spcBef>
                <a:spcPct val="0"/>
              </a:spcBef>
              <a:buFontTx/>
              <a:buNone/>
            </a:pPr>
            <a:r>
              <a:rPr lang="lv-LV" sz="2800" i="1" dirty="0" smtClean="0"/>
              <a:t>“Ābrāms ticēja </a:t>
            </a:r>
            <a:r>
              <a:rPr lang="lv-LV" sz="2800" i="1" dirty="0" smtClean="0"/>
              <a:t>Tam Kungam, un Dievs to viņam pieskaitīja par taisnību</a:t>
            </a:r>
            <a:r>
              <a:rPr lang="lv-LV" sz="2800" i="1" dirty="0" smtClean="0"/>
              <a:t>.” (1.Moz.15:6)</a:t>
            </a:r>
            <a:endParaRPr lang="lv-LV" sz="2800" i="1" dirty="0" smtClean="0"/>
          </a:p>
          <a:p>
            <a:pPr marL="0" indent="0" eaLnBrk="1" hangingPunct="1">
              <a:spcBef>
                <a:spcPct val="0"/>
              </a:spcBef>
              <a:buFontTx/>
              <a:buNone/>
            </a:pPr>
            <a:endParaRPr lang="lv-LV" sz="2800" i="1" dirty="0" smtClean="0"/>
          </a:p>
        </p:txBody>
      </p:sp>
      <p:sp>
        <p:nvSpPr>
          <p:cNvPr id="7" name="Rectangle 6"/>
          <p:cNvSpPr>
            <a:spLocks noChangeArrowheads="1"/>
          </p:cNvSpPr>
          <p:nvPr/>
        </p:nvSpPr>
        <p:spPr bwMode="auto">
          <a:xfrm>
            <a:off x="0" y="2571744"/>
            <a:ext cx="9286908" cy="954107"/>
          </a:xfrm>
          <a:prstGeom prst="rect">
            <a:avLst/>
          </a:prstGeom>
          <a:noFill/>
          <a:ln w="9525">
            <a:noFill/>
            <a:miter lim="800000"/>
            <a:headEnd/>
            <a:tailEnd/>
          </a:ln>
        </p:spPr>
        <p:txBody>
          <a:bodyPr wrap="square">
            <a:spAutoFit/>
          </a:bodyPr>
          <a:lstStyle/>
          <a:p>
            <a:pPr>
              <a:buFontTx/>
              <a:buChar char="•"/>
            </a:pPr>
            <a:r>
              <a:rPr lang="lv-LV" sz="2800" b="1" dirty="0" smtClean="0"/>
              <a:t>Ābrahams</a:t>
            </a:r>
            <a:r>
              <a:rPr lang="lv-LV" sz="2800" dirty="0" smtClean="0"/>
              <a:t> ticēja Dievam un </a:t>
            </a:r>
            <a:r>
              <a:rPr lang="lv-LV" sz="2800" b="1" dirty="0" smtClean="0"/>
              <a:t>paļāvās</a:t>
            </a:r>
            <a:r>
              <a:rPr lang="lv-LV" sz="2800" dirty="0" smtClean="0"/>
              <a:t> uz Viņa </a:t>
            </a:r>
            <a:r>
              <a:rPr lang="lv-LV" sz="2800" b="1" dirty="0" smtClean="0"/>
              <a:t>glābšanu</a:t>
            </a:r>
            <a:r>
              <a:rPr lang="lv-LV" sz="2800" dirty="0" smtClean="0"/>
              <a:t>.</a:t>
            </a:r>
            <a:endParaRPr lang="lv-LV" sz="2800" dirty="0"/>
          </a:p>
          <a:p>
            <a:pPr>
              <a:buFontTx/>
              <a:buChar char="•"/>
            </a:pPr>
            <a:r>
              <a:rPr lang="lv-LV" sz="2800" dirty="0" smtClean="0"/>
              <a:t>Bet </a:t>
            </a:r>
            <a:r>
              <a:rPr lang="lv-LV" sz="2800" b="1" dirty="0" smtClean="0"/>
              <a:t>farizeji nebija vienā tīcībā ar Ābrahamu</a:t>
            </a:r>
            <a:r>
              <a:rPr lang="lv-LV" sz="2800" dirty="0" smtClean="0"/>
              <a:t>.</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15</a:t>
            </a:fld>
            <a:endParaRPr lang="lv-LV" smtClean="0"/>
          </a:p>
        </p:txBody>
      </p:sp>
      <p:pic>
        <p:nvPicPr>
          <p:cNvPr id="25602" name="Picture 2" descr="What is Abraham's Blessing? (an unexpected answer) - Bible Study Notes"/>
          <p:cNvPicPr>
            <a:picLocks noChangeAspect="1" noChangeArrowheads="1"/>
          </p:cNvPicPr>
          <p:nvPr/>
        </p:nvPicPr>
        <p:blipFill>
          <a:blip r:embed="rId2"/>
          <a:srcRect/>
          <a:stretch>
            <a:fillRect/>
          </a:stretch>
        </p:blipFill>
        <p:spPr bwMode="auto">
          <a:xfrm>
            <a:off x="1357290" y="3589711"/>
            <a:ext cx="6929486" cy="326828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1" end="1"/>
                                            </p:txEl>
                                          </p:spTgt>
                                        </p:tgtEl>
                                        <p:attrNameLst>
                                          <p:attrName>style.visibility</p:attrName>
                                        </p:attrNameLst>
                                      </p:cBhvr>
                                      <p:to>
                                        <p:strVal val="visible"/>
                                      </p:to>
                                    </p:set>
                                    <p:anim calcmode="lin" valueType="num">
                                      <p:cBhvr additive="base">
                                        <p:cTn id="12" dur="500" fill="hold"/>
                                        <p:tgtEl>
                                          <p:spTgt spid="10244">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1" end="1"/>
                                            </p:txEl>
                                          </p:spTgt>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5602"/>
                                        </p:tgtEl>
                                        <p:attrNameLst>
                                          <p:attrName>style.visibility</p:attrName>
                                        </p:attrNameLst>
                                      </p:cBhvr>
                                      <p:to>
                                        <p:strVal val="visible"/>
                                      </p:to>
                                    </p:set>
                                    <p:animEffect transition="in" filter="fade">
                                      <p:cBhvr>
                                        <p:cTn id="16" dur="2000"/>
                                        <p:tgtEl>
                                          <p:spTgt spid="25602"/>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eaLnBrk="1" hangingPunct="1">
              <a:spcBef>
                <a:spcPct val="0"/>
              </a:spcBef>
              <a:buFontTx/>
              <a:buNone/>
            </a:pPr>
            <a:r>
              <a:rPr lang="lv-LV" sz="2800" i="1" baseline="30000" dirty="0" smtClean="0"/>
              <a:t>58</a:t>
            </a:r>
            <a:r>
              <a:rPr lang="lv-LV" sz="2800" i="1" dirty="0" smtClean="0"/>
              <a:t> Jēzus viņiem teica: “Patiesi, patiesi es jums saku: ES ESMU, pirms vēl Ābrahāms tapa!” </a:t>
            </a:r>
            <a:r>
              <a:rPr lang="lv-LV" sz="2800" i="1" baseline="30000" dirty="0" smtClean="0"/>
              <a:t>59</a:t>
            </a:r>
            <a:r>
              <a:rPr lang="lv-LV" sz="2800" i="1" dirty="0" smtClean="0"/>
              <a:t> Tad tie ņēma rokās akmeņus, lai mestu uz viņu. Bet Jēzus nozuda un izgāja no tempļa.</a:t>
            </a:r>
            <a:endParaRPr lang="lv-LV" sz="2800" i="1" dirty="0" smtClean="0"/>
          </a:p>
        </p:txBody>
      </p:sp>
      <p:sp>
        <p:nvSpPr>
          <p:cNvPr id="7" name="Rectangle 6"/>
          <p:cNvSpPr>
            <a:spLocks noChangeArrowheads="1"/>
          </p:cNvSpPr>
          <p:nvPr/>
        </p:nvSpPr>
        <p:spPr bwMode="auto">
          <a:xfrm>
            <a:off x="0" y="1714488"/>
            <a:ext cx="9144000" cy="1384995"/>
          </a:xfrm>
          <a:prstGeom prst="rect">
            <a:avLst/>
          </a:prstGeom>
          <a:noFill/>
          <a:ln w="9525">
            <a:noFill/>
            <a:miter lim="800000"/>
            <a:headEnd/>
            <a:tailEnd/>
          </a:ln>
        </p:spPr>
        <p:txBody>
          <a:bodyPr wrap="square">
            <a:spAutoFit/>
          </a:bodyPr>
          <a:lstStyle/>
          <a:p>
            <a:pPr>
              <a:buFontTx/>
              <a:buChar char="•"/>
            </a:pPr>
            <a:r>
              <a:rPr lang="lv-LV" sz="2800" dirty="0" smtClean="0"/>
              <a:t>Dieva Dēls </a:t>
            </a:r>
            <a:r>
              <a:rPr lang="lv-LV" sz="2800" b="1" dirty="0" smtClean="0"/>
              <a:t>nesāka eksistēt </a:t>
            </a:r>
            <a:r>
              <a:rPr lang="lv-LV" sz="2800" dirty="0" smtClean="0"/>
              <a:t>jaunavas </a:t>
            </a:r>
            <a:r>
              <a:rPr lang="lv-LV" sz="2800" b="1" dirty="0" smtClean="0"/>
              <a:t>Marijas miesās</a:t>
            </a:r>
            <a:r>
              <a:rPr lang="lv-LV" sz="2800" dirty="0" smtClean="0"/>
              <a:t>.</a:t>
            </a:r>
          </a:p>
          <a:p>
            <a:pPr>
              <a:buFontTx/>
              <a:buChar char="•"/>
            </a:pPr>
            <a:r>
              <a:rPr lang="lv-LV" sz="2800" dirty="0" smtClean="0"/>
              <a:t>Dieva Dēls ir pastāvējis jau </a:t>
            </a:r>
            <a:r>
              <a:rPr lang="lv-LV" sz="2800" b="1" dirty="0" smtClean="0"/>
              <a:t>pirms pasaules radīšanas</a:t>
            </a:r>
            <a:r>
              <a:rPr lang="lv-LV" sz="2800" dirty="0" smtClean="0"/>
              <a:t>.</a:t>
            </a:r>
            <a:endParaRPr lang="lv-LV" sz="2800" dirty="0"/>
          </a:p>
          <a:p>
            <a:pPr>
              <a:buFontTx/>
              <a:buChar char="•"/>
            </a:pPr>
            <a:r>
              <a:rPr lang="lv-LV" sz="2800" dirty="0" smtClean="0"/>
              <a:t>Viņš ir </a:t>
            </a:r>
            <a:r>
              <a:rPr lang="lv-LV" sz="2800" b="1" dirty="0" smtClean="0"/>
              <a:t>mūžīgi dzīvais Dieva Dēls</a:t>
            </a:r>
            <a:r>
              <a:rPr lang="lv-LV" sz="2800" dirty="0" smtClean="0"/>
              <a:t>!</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16</a:t>
            </a:fld>
            <a:endParaRPr lang="lv-LV" smtClean="0"/>
          </a:p>
        </p:txBody>
      </p:sp>
      <p:pic>
        <p:nvPicPr>
          <p:cNvPr id="24578" name="Picture 2" descr="Was Jesus really born in Bethlehem? Why the Gospels disagree on Christ's  birth"/>
          <p:cNvPicPr>
            <a:picLocks noChangeAspect="1" noChangeArrowheads="1"/>
          </p:cNvPicPr>
          <p:nvPr/>
        </p:nvPicPr>
        <p:blipFill>
          <a:blip r:embed="rId2"/>
          <a:srcRect/>
          <a:stretch>
            <a:fillRect/>
          </a:stretch>
        </p:blipFill>
        <p:spPr bwMode="auto">
          <a:xfrm>
            <a:off x="729543" y="3143248"/>
            <a:ext cx="7271481" cy="371475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578"/>
                                        </p:tgtEl>
                                        <p:attrNameLst>
                                          <p:attrName>style.visibility</p:attrName>
                                        </p:attrNameLst>
                                      </p:cBhvr>
                                      <p:to>
                                        <p:strVal val="visible"/>
                                      </p:to>
                                    </p:set>
                                    <p:animEffect transition="in" filter="fade">
                                      <p:cBhvr>
                                        <p:cTn id="11" dur="2000"/>
                                        <p:tgtEl>
                                          <p:spTgt spid="2457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 calcmode="lin" valueType="num">
                                      <p:cBhvr additive="base">
                                        <p:cTn id="2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714356"/>
            <a:ext cx="9144000" cy="2677656"/>
          </a:xfrm>
          <a:prstGeom prst="rect">
            <a:avLst/>
          </a:prstGeom>
          <a:noFill/>
          <a:ln w="9525">
            <a:noFill/>
            <a:miter lim="800000"/>
            <a:headEnd/>
            <a:tailEnd/>
          </a:ln>
        </p:spPr>
        <p:txBody>
          <a:bodyPr wrap="square">
            <a:spAutoFit/>
          </a:bodyPr>
          <a:lstStyle/>
          <a:p>
            <a:pPr>
              <a:buFontTx/>
              <a:buChar char="•"/>
            </a:pPr>
            <a:r>
              <a:rPr lang="lv-LV" sz="2800" dirty="0" smtClean="0"/>
              <a:t>Jēzus </a:t>
            </a:r>
            <a:r>
              <a:rPr lang="lv-LV" sz="2800" b="1" dirty="0" smtClean="0"/>
              <a:t>nesaskaņas</a:t>
            </a:r>
            <a:r>
              <a:rPr lang="lv-LV" sz="2800" dirty="0" smtClean="0"/>
              <a:t> ar </a:t>
            </a:r>
            <a:r>
              <a:rPr lang="lv-LV" sz="2800" b="1" dirty="0" smtClean="0"/>
              <a:t>jūdu reliģisko vadību</a:t>
            </a:r>
            <a:r>
              <a:rPr lang="lv-LV" sz="2800" dirty="0" smtClean="0"/>
              <a:t>, jūdu </a:t>
            </a:r>
            <a:r>
              <a:rPr lang="lv-LV" sz="2800" b="1" dirty="0" smtClean="0"/>
              <a:t>paštaisnība</a:t>
            </a:r>
            <a:r>
              <a:rPr lang="lv-LV" sz="2800" dirty="0" smtClean="0"/>
              <a:t> un </a:t>
            </a:r>
            <a:r>
              <a:rPr lang="lv-LV" sz="2800" b="1" dirty="0" smtClean="0"/>
              <a:t>nevēlēšanās pieņemt patiesību</a:t>
            </a:r>
            <a:r>
              <a:rPr lang="lv-LV" sz="2800" dirty="0" smtClean="0"/>
              <a:t>, kas nāca no </a:t>
            </a:r>
            <a:r>
              <a:rPr lang="lv-LV" sz="2800" b="1" dirty="0" smtClean="0"/>
              <a:t>Jēzus</a:t>
            </a:r>
            <a:r>
              <a:rPr lang="lv-LV" sz="2800" dirty="0" smtClean="0"/>
              <a:t> </a:t>
            </a:r>
            <a:r>
              <a:rPr lang="lv-LV" sz="2800" b="1" dirty="0" smtClean="0"/>
              <a:t>mutes</a:t>
            </a:r>
            <a:r>
              <a:rPr lang="lv-LV" sz="2800" dirty="0" smtClean="0"/>
              <a:t> noveda līdz tam, ka viņi gribēja </a:t>
            </a:r>
            <a:r>
              <a:rPr lang="lv-LV" sz="2800" b="1" dirty="0" smtClean="0"/>
              <a:t>no Jēzus tikt vaļā </a:t>
            </a:r>
            <a:r>
              <a:rPr lang="lv-LV" sz="2800" dirty="0" smtClean="0"/>
              <a:t>par </a:t>
            </a:r>
            <a:r>
              <a:rPr lang="lv-LV" sz="2800" b="1" dirty="0" smtClean="0"/>
              <a:t>katru cenu</a:t>
            </a:r>
            <a:r>
              <a:rPr lang="lv-LV" sz="2800" b="1" dirty="0" smtClean="0"/>
              <a:t> </a:t>
            </a:r>
            <a:r>
              <a:rPr lang="lv-LV" sz="2800" b="1" dirty="0" smtClean="0">
                <a:sym typeface="Wingdings" pitchFamily="2" charset="2"/>
              </a:rPr>
              <a:t> Krusta nāve.</a:t>
            </a:r>
            <a:r>
              <a:rPr lang="lv-LV" sz="2800" dirty="0" smtClean="0"/>
              <a:t> </a:t>
            </a:r>
          </a:p>
          <a:p>
            <a:pPr>
              <a:buFontTx/>
              <a:buChar char="•"/>
            </a:pPr>
            <a:r>
              <a:rPr lang="lv-LV" sz="2800" dirty="0" smtClean="0"/>
              <a:t>Bet </a:t>
            </a:r>
            <a:r>
              <a:rPr lang="lv-LV" sz="2800" b="1" dirty="0" smtClean="0"/>
              <a:t>jūdu plāns neizdosies</a:t>
            </a:r>
            <a:r>
              <a:rPr lang="lv-LV" sz="2800" dirty="0" smtClean="0"/>
              <a:t>, jo </a:t>
            </a:r>
            <a:r>
              <a:rPr lang="lv-LV" sz="2800" b="1" dirty="0" smtClean="0"/>
              <a:t>Jēzus tiks pagodināts </a:t>
            </a:r>
            <a:r>
              <a:rPr lang="lv-LV" sz="2800" dirty="0" smtClean="0"/>
              <a:t>trešajā dienā </a:t>
            </a:r>
            <a:r>
              <a:rPr lang="lv-LV" sz="2800" b="1" dirty="0" smtClean="0"/>
              <a:t>augšāmceļoties no mirušajiem</a:t>
            </a:r>
            <a:r>
              <a:rPr lang="lv-LV" sz="2800" dirty="0" smtClean="0"/>
              <a:t>!</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17</a:t>
            </a:fld>
            <a:endParaRPr lang="lv-LV" smtClean="0"/>
          </a:p>
        </p:txBody>
      </p:sp>
      <p:pic>
        <p:nvPicPr>
          <p:cNvPr id="3074" name="Picture 2" descr="Bible Study - Why Did the Pharisees Oppose the Lord Jesus?"/>
          <p:cNvPicPr>
            <a:picLocks noChangeAspect="1" noChangeArrowheads="1"/>
          </p:cNvPicPr>
          <p:nvPr/>
        </p:nvPicPr>
        <p:blipFill>
          <a:blip r:embed="rId2"/>
          <a:srcRect t="8926"/>
          <a:stretch>
            <a:fillRect/>
          </a:stretch>
        </p:blipFill>
        <p:spPr bwMode="auto">
          <a:xfrm>
            <a:off x="571472" y="3286124"/>
            <a:ext cx="7715272" cy="357187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4"/>
                                        </p:tgtEl>
                                        <p:attrNameLst>
                                          <p:attrName>style.visibility</p:attrName>
                                        </p:attrNameLst>
                                      </p:cBhvr>
                                      <p:to>
                                        <p:strVal val="visible"/>
                                      </p:to>
                                    </p:set>
                                    <p:animEffect transition="in" filter="fade">
                                      <p:cBhvr>
                                        <p:cTn id="11" dur="2000"/>
                                        <p:tgtEl>
                                          <p:spTgt spid="30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18</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71421"/>
            <a:ext cx="8964612" cy="1071563"/>
          </a:xfrm>
        </p:spPr>
        <p:txBody>
          <a:bodyPr/>
          <a:lstStyle/>
          <a:p>
            <a:pPr eaLnBrk="1" hangingPunct="1"/>
            <a:r>
              <a:rPr lang="lv-LV" sz="3600" b="1" dirty="0" smtClean="0"/>
              <a:t>Jņ.8:39-59 Jēzus un farizeji</a:t>
            </a:r>
            <a:endParaRPr lang="lv-LV" sz="3600" b="1" dirty="0" smtClean="0"/>
          </a:p>
        </p:txBody>
      </p:sp>
      <p:pic>
        <p:nvPicPr>
          <p:cNvPr id="3075" name="Picture 3" descr="DOVE019"/>
          <p:cNvPicPr>
            <a:picLocks noChangeAspect="1" noChangeArrowheads="1"/>
          </p:cNvPicPr>
          <p:nvPr/>
        </p:nvPicPr>
        <p:blipFill>
          <a:blip r:embed="rId2"/>
          <a:srcRect/>
          <a:stretch>
            <a:fillRect/>
          </a:stretch>
        </p:blipFill>
        <p:spPr bwMode="auto">
          <a:xfrm>
            <a:off x="-17463" y="-71462"/>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835486"/>
            <a:ext cx="9144000" cy="6109365"/>
          </a:xfrm>
          <a:prstGeom prst="rect">
            <a:avLst/>
          </a:prstGeom>
          <a:noFill/>
          <a:ln w="9525">
            <a:noFill/>
            <a:miter lim="800000"/>
            <a:headEnd/>
            <a:tailEnd/>
          </a:ln>
        </p:spPr>
        <p:txBody>
          <a:bodyPr>
            <a:spAutoFit/>
          </a:bodyPr>
          <a:lstStyle/>
          <a:p>
            <a:pPr algn="just"/>
            <a:r>
              <a:rPr lang="lv-LV" sz="2300" baseline="30000" dirty="0" smtClean="0"/>
              <a:t>39</a:t>
            </a:r>
            <a:r>
              <a:rPr lang="lv-LV" sz="2300" dirty="0" smtClean="0"/>
              <a:t> </a:t>
            </a:r>
            <a:r>
              <a:rPr lang="lv-LV" sz="2300" dirty="0" smtClean="0"/>
              <a:t>Farizeji </a:t>
            </a:r>
            <a:r>
              <a:rPr lang="lv-LV" sz="2300" dirty="0" smtClean="0"/>
              <a:t>viņam atbildēja: “Mūsu tēvs ir Ābrahāms.” Jēzus viņiem teica: “Ja jūs esat Ābrahāma bērni, dariet Ābrahāma darbus! </a:t>
            </a:r>
            <a:r>
              <a:rPr lang="lv-LV" sz="2300" baseline="30000" dirty="0" smtClean="0"/>
              <a:t>40</a:t>
            </a:r>
            <a:r>
              <a:rPr lang="lv-LV" sz="2300" dirty="0" smtClean="0"/>
              <a:t> Bet tagad jūs meklējat nonāvēt mani, cilvēku, kas jums runājis patiesību, ko esmu dzirdējis no Dieva. To Ābrahāms nav darījis. </a:t>
            </a:r>
            <a:r>
              <a:rPr lang="lv-LV" sz="2300" baseline="30000" dirty="0" smtClean="0"/>
              <a:t>41</a:t>
            </a:r>
            <a:r>
              <a:rPr lang="lv-LV" sz="2300" dirty="0" smtClean="0"/>
              <a:t> Jūs darāt sava tēva darbus!” Tad tie viņam sacīja: “Mēs neesam dzimuši netiklībā, viens ir mūsu Tēvs – Dievs!” </a:t>
            </a:r>
            <a:r>
              <a:rPr lang="lv-LV" sz="2300" baseline="30000" dirty="0" smtClean="0"/>
              <a:t>42</a:t>
            </a:r>
            <a:r>
              <a:rPr lang="lv-LV" sz="2300" dirty="0" smtClean="0"/>
              <a:t> Jēzus viņiem teica: “Ja Dievs būtu jūsu Tēvs, jūs būtu mani mīlējuši, jo es esmu izgājis no Dieva un esmu atnācis. Ne no sevis esmu nācis, bet no tā, kas mani sūtījis. </a:t>
            </a:r>
            <a:r>
              <a:rPr lang="lv-LV" sz="2300" baseline="30000" dirty="0" smtClean="0"/>
              <a:t>43</a:t>
            </a:r>
            <a:r>
              <a:rPr lang="lv-LV" sz="2300" dirty="0" smtClean="0"/>
              <a:t> Kādēļ jūs manu runu nesaprotat? Tādēļ, ka jūs nespējat uzklausīt manu vārdu. </a:t>
            </a:r>
            <a:r>
              <a:rPr lang="lv-LV" sz="2300" baseline="30000" dirty="0" smtClean="0"/>
              <a:t>44</a:t>
            </a:r>
            <a:r>
              <a:rPr lang="lv-LV" sz="2300" dirty="0" smtClean="0"/>
              <a:t> Jūs esat no sava tēva – velna, un jūs gribat darīt sava tēva kārības. Viņš no iesākuma ir bijis cilvēka slepkava un nav pastāvējis patiesībā, jo viņā nav patiesības. Kad viņš runā melus, viņš runā to, kas ir no viņa paša, jo viņš ir melis un melu tēvs. </a:t>
            </a:r>
            <a:r>
              <a:rPr lang="lv-LV" sz="2300" baseline="30000" dirty="0" smtClean="0"/>
              <a:t>45</a:t>
            </a:r>
            <a:r>
              <a:rPr lang="lv-LV" sz="2300" dirty="0" smtClean="0"/>
              <a:t> Bet jūs neticat man, tādēļ ka es saku patiesību. </a:t>
            </a:r>
            <a:r>
              <a:rPr lang="lv-LV" sz="2300" baseline="30000" dirty="0" smtClean="0"/>
              <a:t>46</a:t>
            </a:r>
            <a:r>
              <a:rPr lang="lv-LV" sz="2300" dirty="0" smtClean="0"/>
              <a:t> Kurš no jums var man pārmest grēku? Ja es saku patiesību, kādēļ jūs man neticat? </a:t>
            </a:r>
            <a:r>
              <a:rPr lang="lv-LV" sz="2300" baseline="30000" dirty="0" smtClean="0"/>
              <a:t>47</a:t>
            </a:r>
            <a:r>
              <a:rPr lang="lv-LV" sz="2300" dirty="0" smtClean="0"/>
              <a:t> Kas ir no Dieva, tas dzird Dieva vārdus, jūs nedzirdat tādēļ, ka neesat no Dieva.”</a:t>
            </a:r>
            <a:endParaRPr lang="lv-LV" sz="2300" dirty="0" smtClean="0"/>
          </a:p>
        </p:txBody>
      </p:sp>
      <p:sp>
        <p:nvSpPr>
          <p:cNvPr id="8" name="Text Box 6"/>
          <p:cNvSpPr txBox="1">
            <a:spLocks noChangeArrowheads="1"/>
          </p:cNvSpPr>
          <p:nvPr/>
        </p:nvSpPr>
        <p:spPr bwMode="auto">
          <a:xfrm>
            <a:off x="7358082" y="0"/>
            <a:ext cx="1785918" cy="400110"/>
          </a:xfrm>
          <a:prstGeom prst="rect">
            <a:avLst/>
          </a:prstGeom>
          <a:noFill/>
          <a:ln w="9525">
            <a:noFill/>
            <a:miter lim="800000"/>
            <a:headEnd/>
            <a:tailEnd/>
          </a:ln>
        </p:spPr>
        <p:txBody>
          <a:bodyPr wrap="square">
            <a:spAutoFit/>
          </a:bodyPr>
          <a:lstStyle/>
          <a:p>
            <a:pPr>
              <a:spcBef>
                <a:spcPct val="50000"/>
              </a:spcBef>
            </a:pPr>
            <a:r>
              <a:rPr lang="lv-LV" sz="2000" dirty="0" smtClean="0"/>
              <a:t>3</a:t>
            </a:r>
            <a:r>
              <a:rPr lang="lv-LV" sz="2000" dirty="0" smtClean="0"/>
              <a:t>.apr.2022</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71421"/>
            <a:ext cx="8964612" cy="1071563"/>
          </a:xfrm>
        </p:spPr>
        <p:txBody>
          <a:bodyPr/>
          <a:lstStyle/>
          <a:p>
            <a:pPr eaLnBrk="1" hangingPunct="1"/>
            <a:r>
              <a:rPr lang="lv-LV" sz="3600" b="1" dirty="0" smtClean="0"/>
              <a:t>Jņ.8:39-59 Jēzus un farizeji</a:t>
            </a:r>
            <a:endParaRPr lang="lv-LV" sz="3600" b="1" dirty="0" smtClean="0"/>
          </a:p>
        </p:txBody>
      </p:sp>
      <p:pic>
        <p:nvPicPr>
          <p:cNvPr id="3075" name="Picture 3" descr="DOVE019"/>
          <p:cNvPicPr>
            <a:picLocks noChangeAspect="1" noChangeArrowheads="1"/>
          </p:cNvPicPr>
          <p:nvPr/>
        </p:nvPicPr>
        <p:blipFill>
          <a:blip r:embed="rId2"/>
          <a:srcRect/>
          <a:stretch>
            <a:fillRect/>
          </a:stretch>
        </p:blipFill>
        <p:spPr bwMode="auto">
          <a:xfrm>
            <a:off x="-17463" y="-71462"/>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3</a:t>
            </a:fld>
            <a:endParaRPr lang="lv-LV" smtClean="0"/>
          </a:p>
        </p:txBody>
      </p:sp>
      <p:sp>
        <p:nvSpPr>
          <p:cNvPr id="3077" name="Rectangle 6"/>
          <p:cNvSpPr>
            <a:spLocks noChangeArrowheads="1"/>
          </p:cNvSpPr>
          <p:nvPr/>
        </p:nvSpPr>
        <p:spPr bwMode="auto">
          <a:xfrm>
            <a:off x="0" y="835486"/>
            <a:ext cx="9144000" cy="5909310"/>
          </a:xfrm>
          <a:prstGeom prst="rect">
            <a:avLst/>
          </a:prstGeom>
          <a:noFill/>
          <a:ln w="9525">
            <a:noFill/>
            <a:miter lim="800000"/>
            <a:headEnd/>
            <a:tailEnd/>
          </a:ln>
        </p:spPr>
        <p:txBody>
          <a:bodyPr>
            <a:spAutoFit/>
          </a:bodyPr>
          <a:lstStyle/>
          <a:p>
            <a:pPr algn="just"/>
            <a:r>
              <a:rPr lang="lv-LV" sz="2100" baseline="30000" dirty="0" smtClean="0"/>
              <a:t>48</a:t>
            </a:r>
            <a:r>
              <a:rPr lang="lv-LV" sz="2100" dirty="0" smtClean="0"/>
              <a:t> Jūdi viņam sacīja: “Vai mēs nesakām pareizi, ka tu esi samarietis un tevi apsēdis dēmons?” </a:t>
            </a:r>
            <a:r>
              <a:rPr lang="lv-LV" sz="2100" baseline="30000" dirty="0" smtClean="0"/>
              <a:t>49</a:t>
            </a:r>
            <a:r>
              <a:rPr lang="lv-LV" sz="2100" dirty="0" smtClean="0"/>
              <a:t> Jēzus atbildēja: “Mani nav apsēdis dēmons, bet es godāju savu Tēvu un jūs mani liekat negodā. </a:t>
            </a:r>
            <a:r>
              <a:rPr lang="lv-LV" sz="2100" baseline="30000" dirty="0" smtClean="0"/>
              <a:t>50</a:t>
            </a:r>
            <a:r>
              <a:rPr lang="lv-LV" sz="2100" dirty="0" smtClean="0"/>
              <a:t> Bet es nemeklēju savu godu; ir viens, kurš meklē un tiesā. </a:t>
            </a:r>
            <a:r>
              <a:rPr lang="lv-LV" sz="2100" baseline="30000" dirty="0" smtClean="0"/>
              <a:t>51</a:t>
            </a:r>
            <a:r>
              <a:rPr lang="lv-LV" sz="2100" dirty="0" smtClean="0"/>
              <a:t> Patiesi, patiesi es jums saku: kas manus vārdus turēs, tas nāves neredzēs nemūžam.” </a:t>
            </a:r>
            <a:r>
              <a:rPr lang="lv-LV" sz="2100" baseline="30000" dirty="0" smtClean="0"/>
              <a:t>52</a:t>
            </a:r>
            <a:r>
              <a:rPr lang="lv-LV" sz="2100" dirty="0" smtClean="0"/>
              <a:t> Tad jūdi viņam sacīja: “Nu mēs zinām, ka tevi apsēdis dēmons. Ābrahāms ir miris un arī pravieši, un tu saki: kas manus vārdus turēs, tas nāves nebaudīs nemūžam. </a:t>
            </a:r>
            <a:r>
              <a:rPr lang="lv-LV" sz="2100" baseline="30000" dirty="0" smtClean="0"/>
              <a:t>53</a:t>
            </a:r>
            <a:r>
              <a:rPr lang="lv-LV" sz="2100" dirty="0" smtClean="0"/>
              <a:t> Vai tad tu esi lielāks nekā mūsu tēvs Ābrahāms, kas ir nomiris, un arī pravieši ir nomiruši? Par ko tu sevi turi?” </a:t>
            </a:r>
            <a:r>
              <a:rPr lang="lv-LV" sz="2100" baseline="30000" dirty="0" smtClean="0"/>
              <a:t>54</a:t>
            </a:r>
            <a:r>
              <a:rPr lang="lv-LV" sz="2100" dirty="0" smtClean="0"/>
              <a:t> Jēzus atbildēja: “Ja es pats sevi pagodinātu, mans gods nav nekas. Tas, kurš mani pagodina, ir mans Tēvs, par viņu jūs sakāt: viņš ir mūsu Dievs! </a:t>
            </a:r>
            <a:r>
              <a:rPr lang="lv-LV" sz="2100" baseline="30000" dirty="0" smtClean="0"/>
              <a:t>55</a:t>
            </a:r>
            <a:r>
              <a:rPr lang="lv-LV" sz="2100" dirty="0" smtClean="0"/>
              <a:t> Jūs nekad viņu neesat pazinuši, bet es viņu zinu. Ja es sacītu, ka viņu nezinu, tad es būtu melis, līdzīgs jums. Bet es viņu zinu un turu viņa vārdu. </a:t>
            </a:r>
            <a:r>
              <a:rPr lang="lv-LV" sz="2100" baseline="30000" dirty="0" smtClean="0"/>
              <a:t>56</a:t>
            </a:r>
            <a:r>
              <a:rPr lang="lv-LV" sz="2100" dirty="0" smtClean="0"/>
              <a:t> Ābrahāms, jūsu tēvs, ielīksmojās cerībā ieraudzīt manu dienu, un viņš ieraudzīja un priecājās.” </a:t>
            </a:r>
            <a:r>
              <a:rPr lang="lv-LV" sz="2100" baseline="30000" dirty="0" smtClean="0"/>
              <a:t>57</a:t>
            </a:r>
            <a:r>
              <a:rPr lang="lv-LV" sz="2100" dirty="0" smtClean="0"/>
              <a:t> Tad jūdi viņam sacīja: “Tev vēl nav ne piecdesmit gadu, un tu esi redzējis Ābrahāmu?” </a:t>
            </a:r>
            <a:r>
              <a:rPr lang="lv-LV" sz="2100" baseline="30000" dirty="0" smtClean="0"/>
              <a:t>58</a:t>
            </a:r>
            <a:r>
              <a:rPr lang="lv-LV" sz="2100" dirty="0" smtClean="0"/>
              <a:t> Jēzus viņiem teica: “Patiesi, patiesi es jums saku: ES ESMU, pirms vēl Ābrahāms tapa!” </a:t>
            </a:r>
            <a:r>
              <a:rPr lang="lv-LV" sz="2100" baseline="30000" dirty="0" smtClean="0"/>
              <a:t>59</a:t>
            </a:r>
            <a:r>
              <a:rPr lang="lv-LV" sz="2100" dirty="0" smtClean="0"/>
              <a:t> Tad tie ņēma rokās akmeņus, lai mestu uz viņu. Bet Jēzus nozuda un izgāja no tempļa.</a:t>
            </a:r>
            <a:endParaRPr lang="lv-LV" sz="2100" dirty="0" smtClean="0"/>
          </a:p>
        </p:txBody>
      </p:sp>
      <p:sp>
        <p:nvSpPr>
          <p:cNvPr id="8" name="Text Box 6"/>
          <p:cNvSpPr txBox="1">
            <a:spLocks noChangeArrowheads="1"/>
          </p:cNvSpPr>
          <p:nvPr/>
        </p:nvSpPr>
        <p:spPr bwMode="auto">
          <a:xfrm>
            <a:off x="7358082" y="0"/>
            <a:ext cx="1785918" cy="400110"/>
          </a:xfrm>
          <a:prstGeom prst="rect">
            <a:avLst/>
          </a:prstGeom>
          <a:noFill/>
          <a:ln w="9525">
            <a:noFill/>
            <a:miter lim="800000"/>
            <a:headEnd/>
            <a:tailEnd/>
          </a:ln>
        </p:spPr>
        <p:txBody>
          <a:bodyPr wrap="square">
            <a:spAutoFit/>
          </a:bodyPr>
          <a:lstStyle/>
          <a:p>
            <a:pPr>
              <a:spcBef>
                <a:spcPct val="50000"/>
              </a:spcBef>
            </a:pPr>
            <a:r>
              <a:rPr lang="lv-LV" sz="2000" dirty="0" smtClean="0"/>
              <a:t>3</a:t>
            </a:r>
            <a:r>
              <a:rPr lang="lv-LV" sz="2000" dirty="0" smtClean="0"/>
              <a:t>.apr.2022</a:t>
            </a:r>
            <a:endParaRPr lang="lv-LV"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Ievads</a:t>
            </a:r>
            <a:endParaRPr lang="lv-LV" b="1" dirty="0" smtClean="0">
              <a:solidFill>
                <a:schemeClr val="tx1"/>
              </a:solidFill>
            </a:endParaRPr>
          </a:p>
        </p:txBody>
      </p:sp>
      <p:sp>
        <p:nvSpPr>
          <p:cNvPr id="7" name="Rectangle 6"/>
          <p:cNvSpPr>
            <a:spLocks noChangeArrowheads="1"/>
          </p:cNvSpPr>
          <p:nvPr/>
        </p:nvSpPr>
        <p:spPr bwMode="auto">
          <a:xfrm>
            <a:off x="0" y="785794"/>
            <a:ext cx="9144000" cy="954107"/>
          </a:xfrm>
          <a:prstGeom prst="rect">
            <a:avLst/>
          </a:prstGeom>
          <a:noFill/>
          <a:ln w="9525">
            <a:noFill/>
            <a:miter lim="800000"/>
            <a:headEnd/>
            <a:tailEnd/>
          </a:ln>
        </p:spPr>
        <p:txBody>
          <a:bodyPr wrap="square">
            <a:spAutoFit/>
          </a:bodyPr>
          <a:lstStyle/>
          <a:p>
            <a:pPr>
              <a:buFontTx/>
              <a:buChar char="•"/>
            </a:pPr>
            <a:r>
              <a:rPr lang="lv-LV" sz="2800" dirty="0" smtClean="0"/>
              <a:t>Tuvojās </a:t>
            </a:r>
            <a:r>
              <a:rPr lang="lv-LV" sz="2800" b="1" dirty="0" smtClean="0"/>
              <a:t>Jēzus krustā sišanas </a:t>
            </a:r>
            <a:r>
              <a:rPr lang="lv-LV" sz="2800" dirty="0" smtClean="0"/>
              <a:t>un </a:t>
            </a:r>
            <a:r>
              <a:rPr lang="lv-LV" sz="2800" b="1" dirty="0" smtClean="0"/>
              <a:t>augšāmcelšanās</a:t>
            </a:r>
            <a:r>
              <a:rPr lang="lv-LV" sz="2800" dirty="0" smtClean="0"/>
              <a:t> </a:t>
            </a:r>
            <a:r>
              <a:rPr lang="lv-LV" sz="2800" b="1" dirty="0" smtClean="0"/>
              <a:t>atceres svētki</a:t>
            </a:r>
            <a:r>
              <a:rPr lang="lv-LV" sz="2800" dirty="0" smtClean="0"/>
              <a:t>! </a:t>
            </a:r>
            <a:r>
              <a:rPr lang="lv-LV" sz="2800" dirty="0" smtClean="0"/>
              <a:t>Kas noveda līdz šai dienai?</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4</a:t>
            </a:fld>
            <a:endParaRPr lang="lv-LV" smtClean="0"/>
          </a:p>
        </p:txBody>
      </p:sp>
      <p:pic>
        <p:nvPicPr>
          <p:cNvPr id="29698" name="Picture 2" descr="Crucifixion darkness - Wikipedia"/>
          <p:cNvPicPr>
            <a:picLocks noChangeAspect="1" noChangeArrowheads="1"/>
          </p:cNvPicPr>
          <p:nvPr/>
        </p:nvPicPr>
        <p:blipFill>
          <a:blip r:embed="rId2"/>
          <a:srcRect/>
          <a:stretch>
            <a:fillRect/>
          </a:stretch>
        </p:blipFill>
        <p:spPr bwMode="auto">
          <a:xfrm>
            <a:off x="285720" y="1928802"/>
            <a:ext cx="3932761" cy="4786322"/>
          </a:xfrm>
          <a:prstGeom prst="rect">
            <a:avLst/>
          </a:prstGeom>
          <a:ln>
            <a:noFill/>
          </a:ln>
          <a:effectLst>
            <a:softEdge rad="112500"/>
          </a:effectLst>
        </p:spPr>
      </p:pic>
      <p:pic>
        <p:nvPicPr>
          <p:cNvPr id="29702" name="Picture 6" descr="Jesus is Alive – 5 Results of the Resurrection – Stepping Stones"/>
          <p:cNvPicPr>
            <a:picLocks noChangeAspect="1" noChangeArrowheads="1"/>
          </p:cNvPicPr>
          <p:nvPr/>
        </p:nvPicPr>
        <p:blipFill>
          <a:blip r:embed="rId3"/>
          <a:srcRect/>
          <a:stretch>
            <a:fillRect/>
          </a:stretch>
        </p:blipFill>
        <p:spPr bwMode="auto">
          <a:xfrm>
            <a:off x="4643438" y="1928801"/>
            <a:ext cx="4143404" cy="467775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9698"/>
                                        </p:tgtEl>
                                        <p:attrNameLst>
                                          <p:attrName>style.visibility</p:attrName>
                                        </p:attrNameLst>
                                      </p:cBhvr>
                                      <p:to>
                                        <p:strVal val="visible"/>
                                      </p:to>
                                    </p:set>
                                    <p:animEffect transition="in" filter="fade">
                                      <p:cBhvr>
                                        <p:cTn id="17" dur="2000"/>
                                        <p:tgtEl>
                                          <p:spTgt spid="29698"/>
                                        </p:tgtEl>
                                      </p:cBhvr>
                                    </p:animEffect>
                                  </p:childTnLst>
                                </p:cTn>
                              </p:par>
                            </p:childTnLst>
                          </p:cTn>
                        </p:par>
                        <p:par>
                          <p:cTn id="18" fill="hold">
                            <p:stCondLst>
                              <p:cond delay="3000"/>
                            </p:stCondLst>
                            <p:childTnLst>
                              <p:par>
                                <p:cTn id="19" presetID="10" presetClass="entr" presetSubtype="0" fill="hold" nodeType="afterEffect">
                                  <p:stCondLst>
                                    <p:cond delay="0"/>
                                  </p:stCondLst>
                                  <p:childTnLst>
                                    <p:set>
                                      <p:cBhvr>
                                        <p:cTn id="20" dur="1" fill="hold">
                                          <p:stCondLst>
                                            <p:cond delay="0"/>
                                          </p:stCondLst>
                                        </p:cTn>
                                        <p:tgtEl>
                                          <p:spTgt spid="29702"/>
                                        </p:tgtEl>
                                        <p:attrNameLst>
                                          <p:attrName>style.visibility</p:attrName>
                                        </p:attrNameLst>
                                      </p:cBhvr>
                                      <p:to>
                                        <p:strVal val="visible"/>
                                      </p:to>
                                    </p:set>
                                    <p:animEffect transition="in" filter="fade">
                                      <p:cBhvr>
                                        <p:cTn id="21" dur="2000"/>
                                        <p:tgtEl>
                                          <p:spTgt spid="297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800" i="1" baseline="30000" dirty="0" smtClean="0"/>
              <a:t>39</a:t>
            </a:r>
            <a:r>
              <a:rPr lang="lv-LV" sz="2800" i="1" dirty="0" smtClean="0"/>
              <a:t> Farizeji viņam atbildēja: “Mūsu tēvs ir Ābrahāms.” Jēzus viņiem teica: “Ja jūs esat Ābrahāma bērni, dariet Ābrahāma darbus!</a:t>
            </a:r>
            <a:endParaRPr lang="lv-LV" sz="2800" i="1" dirty="0" smtClean="0"/>
          </a:p>
        </p:txBody>
      </p:sp>
      <p:sp>
        <p:nvSpPr>
          <p:cNvPr id="7" name="Rectangle 6"/>
          <p:cNvSpPr>
            <a:spLocks noChangeArrowheads="1"/>
          </p:cNvSpPr>
          <p:nvPr/>
        </p:nvSpPr>
        <p:spPr bwMode="auto">
          <a:xfrm>
            <a:off x="0" y="1071546"/>
            <a:ext cx="9144000" cy="2677656"/>
          </a:xfrm>
          <a:prstGeom prst="rect">
            <a:avLst/>
          </a:prstGeom>
          <a:noFill/>
          <a:ln w="9525">
            <a:noFill/>
            <a:miter lim="800000"/>
            <a:headEnd/>
            <a:tailEnd/>
          </a:ln>
        </p:spPr>
        <p:txBody>
          <a:bodyPr wrap="square">
            <a:spAutoFit/>
          </a:bodyPr>
          <a:lstStyle/>
          <a:p>
            <a:pPr>
              <a:buFontTx/>
              <a:buChar char="•"/>
            </a:pPr>
            <a:r>
              <a:rPr lang="lv-LV" sz="2800" b="1" dirty="0" smtClean="0"/>
              <a:t>Farizeji</a:t>
            </a:r>
            <a:r>
              <a:rPr lang="lv-LV" sz="2800" dirty="0" smtClean="0"/>
              <a:t> ļoti </a:t>
            </a:r>
            <a:r>
              <a:rPr lang="lv-LV" sz="2800" b="1" dirty="0" smtClean="0"/>
              <a:t>lepojās</a:t>
            </a:r>
            <a:r>
              <a:rPr lang="lv-LV" sz="2800" dirty="0" smtClean="0"/>
              <a:t> ar savu jūdu </a:t>
            </a:r>
            <a:r>
              <a:rPr lang="lv-LV" sz="2800" b="1" dirty="0" smtClean="0"/>
              <a:t>tautību</a:t>
            </a:r>
            <a:r>
              <a:rPr lang="lv-LV" sz="2800" dirty="0" smtClean="0"/>
              <a:t>, tik ļoti, ka tas viņus </a:t>
            </a:r>
            <a:r>
              <a:rPr lang="lv-LV" sz="2800" b="1" dirty="0" smtClean="0"/>
              <a:t>iedzina</a:t>
            </a:r>
            <a:r>
              <a:rPr lang="lv-LV" sz="2800" dirty="0" smtClean="0"/>
              <a:t> lielā </a:t>
            </a:r>
            <a:r>
              <a:rPr lang="lv-LV" sz="2800" b="1" dirty="0" smtClean="0"/>
              <a:t>pārākumā</a:t>
            </a:r>
            <a:r>
              <a:rPr lang="lv-LV" sz="2800" b="1" dirty="0" smtClean="0"/>
              <a:t>,</a:t>
            </a:r>
            <a:r>
              <a:rPr lang="lv-LV" sz="2800" dirty="0" smtClean="0"/>
              <a:t> </a:t>
            </a:r>
            <a:r>
              <a:rPr lang="lv-LV" sz="2800" b="1" dirty="0" smtClean="0"/>
              <a:t>augstpārtībā</a:t>
            </a:r>
            <a:r>
              <a:rPr lang="lv-LV" sz="2800" dirty="0" smtClean="0"/>
              <a:t> pār citiem.</a:t>
            </a:r>
            <a:endParaRPr lang="lv-LV" sz="2800" dirty="0"/>
          </a:p>
          <a:p>
            <a:pPr>
              <a:buFontTx/>
              <a:buChar char="•"/>
            </a:pPr>
            <a:r>
              <a:rPr lang="lv-LV" sz="2800" dirty="0" smtClean="0"/>
              <a:t>Arī šodien ir tautas, kas uzskata sevi pārākas par citām.</a:t>
            </a:r>
          </a:p>
          <a:p>
            <a:pPr>
              <a:buFontTx/>
              <a:buChar char="•"/>
            </a:pPr>
            <a:r>
              <a:rPr lang="lv-LV" sz="2800" b="1" dirty="0" smtClean="0"/>
              <a:t>Jēzus</a:t>
            </a:r>
            <a:r>
              <a:rPr lang="lv-LV" sz="2800" dirty="0" smtClean="0"/>
              <a:t> uzreiz to </a:t>
            </a:r>
            <a:r>
              <a:rPr lang="lv-LV" sz="2800" b="1" dirty="0" smtClean="0"/>
              <a:t>atmasko</a:t>
            </a:r>
            <a:r>
              <a:rPr lang="lv-LV" sz="2800" dirty="0" smtClean="0"/>
              <a:t>: Ja esat </a:t>
            </a:r>
            <a:r>
              <a:rPr lang="lv-LV" sz="2800" b="1" dirty="0" smtClean="0"/>
              <a:t>Ābrahama bērni</a:t>
            </a:r>
            <a:r>
              <a:rPr lang="lv-LV" sz="2800" dirty="0" smtClean="0"/>
              <a:t>, tad dzīvojiet, kā </a:t>
            </a:r>
            <a:r>
              <a:rPr lang="lv-LV" sz="2800" b="1" dirty="0" smtClean="0"/>
              <a:t>Ābrahama bērniem pienākas</a:t>
            </a:r>
            <a:r>
              <a:rPr lang="lv-LV" sz="2800" dirty="0" smtClean="0"/>
              <a:t>.</a:t>
            </a:r>
          </a:p>
          <a:p>
            <a:pPr>
              <a:buFontTx/>
              <a:buChar char="•"/>
            </a:pPr>
            <a:r>
              <a:rPr lang="lv-LV" sz="2800" dirty="0" smtClean="0"/>
              <a:t>Vai </a:t>
            </a:r>
            <a:r>
              <a:rPr lang="lv-LV" sz="2800" b="1" dirty="0" smtClean="0"/>
              <a:t>mēs dzīvojam</a:t>
            </a:r>
            <a:r>
              <a:rPr lang="lv-LV" sz="2800" dirty="0" smtClean="0"/>
              <a:t>, kā </a:t>
            </a:r>
            <a:r>
              <a:rPr lang="lv-LV" sz="2800" b="1" dirty="0" smtClean="0"/>
              <a:t>kristiešiem pienākas</a:t>
            </a:r>
            <a:r>
              <a:rPr lang="lv-LV" sz="2800" dirty="0" smtClean="0"/>
              <a:t>?</a:t>
            </a:r>
            <a:endParaRPr lang="lv-LV" sz="2800" dirty="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5</a:t>
            </a:fld>
            <a:endParaRPr lang="lv-LV" smtClean="0"/>
          </a:p>
        </p:txBody>
      </p:sp>
      <p:pic>
        <p:nvPicPr>
          <p:cNvPr id="8194" name="Picture 2" descr="Pharisees: Definition, History, Legacy &amp; Features — StudyHQ.net (2021 PDF)"/>
          <p:cNvPicPr>
            <a:picLocks noChangeAspect="1" noChangeArrowheads="1"/>
          </p:cNvPicPr>
          <p:nvPr/>
        </p:nvPicPr>
        <p:blipFill>
          <a:blip r:embed="rId2"/>
          <a:srcRect/>
          <a:stretch>
            <a:fillRect/>
          </a:stretch>
        </p:blipFill>
        <p:spPr bwMode="auto">
          <a:xfrm>
            <a:off x="571472" y="3714752"/>
            <a:ext cx="7715304" cy="29921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4"/>
                                        </p:tgtEl>
                                        <p:attrNameLst>
                                          <p:attrName>style.visibility</p:attrName>
                                        </p:attrNameLst>
                                      </p:cBhvr>
                                      <p:to>
                                        <p:strVal val="visible"/>
                                      </p:to>
                                    </p:set>
                                    <p:animEffect transition="in" filter="fade">
                                      <p:cBhvr>
                                        <p:cTn id="11" dur="2000"/>
                                        <p:tgtEl>
                                          <p:spTgt spid="819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baseline="30000" dirty="0" smtClean="0"/>
              <a:t>40</a:t>
            </a:r>
            <a:r>
              <a:rPr lang="lv-LV" sz="2800" i="1" dirty="0" smtClean="0"/>
              <a:t> Bet tagad jūs meklējat nonāvēt mani, cilvēku, kas jums runājis patiesību, ko esmu dzirdējis no Dieva. To Ābrahāms nav darījis. </a:t>
            </a:r>
            <a:r>
              <a:rPr lang="lv-LV" sz="2800" i="1" baseline="30000" dirty="0" smtClean="0"/>
              <a:t>41</a:t>
            </a:r>
            <a:r>
              <a:rPr lang="lv-LV" sz="2800" i="1" dirty="0" smtClean="0"/>
              <a:t> Jūs darāt sava tēva darbus!” Tad tie viņam sacīja: “Mēs neesam dzimuši netiklībā, viens ir mūsu Tēvs – Dievs!”</a:t>
            </a:r>
            <a:endParaRPr lang="lv-LV" sz="2800" i="1" dirty="0" smtClean="0"/>
          </a:p>
        </p:txBody>
      </p:sp>
      <p:sp>
        <p:nvSpPr>
          <p:cNvPr id="7" name="Rectangle 6"/>
          <p:cNvSpPr>
            <a:spLocks noChangeArrowheads="1"/>
          </p:cNvSpPr>
          <p:nvPr/>
        </p:nvSpPr>
        <p:spPr bwMode="auto">
          <a:xfrm>
            <a:off x="0" y="1697038"/>
            <a:ext cx="9144000" cy="2246769"/>
          </a:xfrm>
          <a:prstGeom prst="rect">
            <a:avLst/>
          </a:prstGeom>
          <a:noFill/>
          <a:ln w="9525">
            <a:noFill/>
            <a:miter lim="800000"/>
            <a:headEnd/>
            <a:tailEnd/>
          </a:ln>
        </p:spPr>
        <p:txBody>
          <a:bodyPr wrap="square">
            <a:spAutoFit/>
          </a:bodyPr>
          <a:lstStyle/>
          <a:p>
            <a:pPr>
              <a:buFontTx/>
              <a:buChar char="•"/>
            </a:pPr>
            <a:r>
              <a:rPr lang="lv-LV" sz="2800" dirty="0" smtClean="0"/>
              <a:t>Kāpēc </a:t>
            </a:r>
            <a:r>
              <a:rPr lang="lv-LV" sz="2800" b="1" dirty="0" smtClean="0"/>
              <a:t>farizeji</a:t>
            </a:r>
            <a:r>
              <a:rPr lang="lv-LV" sz="2800" dirty="0" smtClean="0"/>
              <a:t> tik ļoti </a:t>
            </a:r>
            <a:r>
              <a:rPr lang="lv-LV" sz="2800" b="1" dirty="0" smtClean="0"/>
              <a:t>ienīda Jēzu</a:t>
            </a:r>
            <a:r>
              <a:rPr lang="lv-LV" sz="2800" dirty="0" smtClean="0"/>
              <a:t>? – </a:t>
            </a:r>
            <a:r>
              <a:rPr lang="lv-LV" sz="2800" b="1" dirty="0" smtClean="0"/>
              <a:t>Patiesības</a:t>
            </a:r>
            <a:r>
              <a:rPr lang="lv-LV" sz="2800" dirty="0" smtClean="0"/>
              <a:t> dēļ.</a:t>
            </a:r>
            <a:endParaRPr lang="lv-LV" sz="2800" dirty="0"/>
          </a:p>
          <a:p>
            <a:pPr>
              <a:buFontTx/>
              <a:buChar char="•"/>
            </a:pPr>
            <a:r>
              <a:rPr lang="lv-LV" sz="2800" dirty="0" smtClean="0"/>
              <a:t>Arī šodien, kad </a:t>
            </a:r>
            <a:r>
              <a:rPr lang="lv-LV" sz="2800" b="1" dirty="0" smtClean="0"/>
              <a:t>meli ir liels ierocis</a:t>
            </a:r>
            <a:r>
              <a:rPr lang="lv-LV" sz="2800" dirty="0" smtClean="0"/>
              <a:t>, </a:t>
            </a:r>
            <a:r>
              <a:rPr lang="lv-LV" sz="2800" b="1" dirty="0" smtClean="0"/>
              <a:t>patiesība</a:t>
            </a:r>
            <a:r>
              <a:rPr lang="lv-LV" sz="2800" dirty="0" smtClean="0"/>
              <a:t> ir ārkārtīgi </a:t>
            </a:r>
            <a:r>
              <a:rPr lang="lv-LV" sz="2800" b="1" dirty="0" smtClean="0"/>
              <a:t>nevēlama</a:t>
            </a:r>
            <a:r>
              <a:rPr lang="lv-LV" sz="2800" dirty="0" smtClean="0"/>
              <a:t> un no tās </a:t>
            </a:r>
            <a:r>
              <a:rPr lang="lv-LV" sz="2800" b="1" dirty="0" smtClean="0"/>
              <a:t>jātiek vaļā </a:t>
            </a:r>
            <a:r>
              <a:rPr lang="lv-LV" sz="2800" dirty="0" smtClean="0"/>
              <a:t>par katru cenu.</a:t>
            </a:r>
          </a:p>
          <a:p>
            <a:pPr>
              <a:buFontTx/>
              <a:buChar char="•"/>
            </a:pPr>
            <a:r>
              <a:rPr lang="lv-LV" sz="2800" b="1" dirty="0" smtClean="0"/>
              <a:t>Farizeji</a:t>
            </a:r>
            <a:r>
              <a:rPr lang="lv-LV" sz="2800" dirty="0" smtClean="0"/>
              <a:t> </a:t>
            </a:r>
            <a:r>
              <a:rPr lang="lv-LV" sz="2800" b="1" dirty="0" smtClean="0"/>
              <a:t>noliedz patiesību </a:t>
            </a:r>
            <a:r>
              <a:rPr lang="lv-LV" sz="2800" dirty="0" smtClean="0"/>
              <a:t>un saka – mēs taču esam </a:t>
            </a:r>
            <a:r>
              <a:rPr lang="lv-LV" sz="2800" b="1" dirty="0" smtClean="0"/>
              <a:t>ticīgi</a:t>
            </a:r>
            <a:r>
              <a:rPr lang="lv-LV" sz="2800" dirty="0" smtClean="0"/>
              <a:t> – tā </a:t>
            </a:r>
            <a:r>
              <a:rPr lang="lv-LV" sz="2800" b="1" dirty="0" smtClean="0"/>
              <a:t>velns mēdz maskēties garīdznieku tērpos</a:t>
            </a:r>
            <a:r>
              <a:rPr lang="lv-LV" sz="2800" dirty="0" smtClean="0"/>
              <a:t>.</a:t>
            </a:r>
            <a:endParaRPr lang="lv-LV" sz="2800"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6</a:t>
            </a:fld>
            <a:endParaRPr lang="lv-LV" smtClean="0"/>
          </a:p>
        </p:txBody>
      </p:sp>
      <p:pic>
        <p:nvPicPr>
          <p:cNvPr id="7170" name="Picture 2" descr="The Pharisees' Judgment on Jesus &amp; Jesus' Rebuke to the Pharisees | by Tuzi  M | Medium"/>
          <p:cNvPicPr>
            <a:picLocks noChangeAspect="1" noChangeArrowheads="1"/>
          </p:cNvPicPr>
          <p:nvPr/>
        </p:nvPicPr>
        <p:blipFill>
          <a:blip r:embed="rId2"/>
          <a:srcRect/>
          <a:stretch>
            <a:fillRect/>
          </a:stretch>
        </p:blipFill>
        <p:spPr bwMode="auto">
          <a:xfrm>
            <a:off x="1142976" y="3857628"/>
            <a:ext cx="6929486" cy="300037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0"/>
                                        </p:tgtEl>
                                        <p:attrNameLst>
                                          <p:attrName>style.visibility</p:attrName>
                                        </p:attrNameLst>
                                      </p:cBhvr>
                                      <p:to>
                                        <p:strVal val="visible"/>
                                      </p:to>
                                    </p:set>
                                    <p:animEffect transition="in" filter="fade">
                                      <p:cBhvr>
                                        <p:cTn id="11" dur="2000"/>
                                        <p:tgtEl>
                                          <p:spTgt spid="717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baseline="30000" dirty="0" smtClean="0"/>
              <a:t>42</a:t>
            </a:r>
            <a:r>
              <a:rPr lang="lv-LV" sz="2800" i="1" dirty="0" smtClean="0"/>
              <a:t> Jēzus viņiem teica: “Ja Dievs būtu jūsu Tēvs, jūs būtu mani mīlējuši, jo es esmu izgājis no Dieva un esmu atnācis. Ne no sevis esmu nācis, bet no tā, kas mani sūtījis. </a:t>
            </a:r>
            <a:r>
              <a:rPr lang="lv-LV" sz="2800" i="1" baseline="30000" dirty="0" smtClean="0"/>
              <a:t>43</a:t>
            </a:r>
            <a:r>
              <a:rPr lang="lv-LV" sz="2800" i="1" dirty="0" smtClean="0"/>
              <a:t> Kādēļ jūs manu runu nesaprotat? Tādēļ, ka jūs nespējat uzklausīt manu vārdu.</a:t>
            </a:r>
            <a:endParaRPr lang="lv-LV" sz="2800" i="1" dirty="0" smtClean="0"/>
          </a:p>
        </p:txBody>
      </p:sp>
      <p:sp>
        <p:nvSpPr>
          <p:cNvPr id="7" name="Rectangle 6"/>
          <p:cNvSpPr>
            <a:spLocks noChangeArrowheads="1"/>
          </p:cNvSpPr>
          <p:nvPr/>
        </p:nvSpPr>
        <p:spPr bwMode="auto">
          <a:xfrm>
            <a:off x="0" y="1773238"/>
            <a:ext cx="6300788" cy="2246769"/>
          </a:xfrm>
          <a:prstGeom prst="rect">
            <a:avLst/>
          </a:prstGeom>
          <a:noFill/>
          <a:ln w="9525">
            <a:noFill/>
            <a:miter lim="800000"/>
            <a:headEnd/>
            <a:tailEnd/>
          </a:ln>
        </p:spPr>
        <p:txBody>
          <a:bodyPr>
            <a:spAutoFit/>
          </a:bodyPr>
          <a:lstStyle/>
          <a:p>
            <a:pPr>
              <a:buFontTx/>
              <a:buChar char="•"/>
            </a:pPr>
            <a:r>
              <a:rPr lang="lv-LV" sz="2800" dirty="0" smtClean="0"/>
              <a:t>Jēzus saka: ja jūs esat ar </a:t>
            </a:r>
            <a:r>
              <a:rPr lang="lv-LV" sz="2800" b="1" dirty="0" smtClean="0"/>
              <a:t>dzīvo Dievu </a:t>
            </a:r>
            <a:r>
              <a:rPr lang="lv-LV" sz="2800" dirty="0" smtClean="0"/>
              <a:t>un būtu Viņu </a:t>
            </a:r>
            <a:r>
              <a:rPr lang="lv-LV" sz="2800" b="1" dirty="0" smtClean="0"/>
              <a:t>pazinuši</a:t>
            </a:r>
            <a:r>
              <a:rPr lang="lv-LV" sz="2800" dirty="0" smtClean="0"/>
              <a:t>, jūs būtu </a:t>
            </a:r>
            <a:r>
              <a:rPr lang="lv-LV" sz="2800" b="1" dirty="0" smtClean="0"/>
              <a:t>mani klausījuši</a:t>
            </a:r>
            <a:r>
              <a:rPr lang="lv-LV" sz="2800" dirty="0" smtClean="0"/>
              <a:t>, jo es </a:t>
            </a:r>
            <a:r>
              <a:rPr lang="lv-LV" sz="2800" b="1" dirty="0" smtClean="0"/>
              <a:t>mācu saskaņā </a:t>
            </a:r>
            <a:r>
              <a:rPr lang="lv-LV" sz="2800" dirty="0" smtClean="0"/>
              <a:t>ar </a:t>
            </a:r>
            <a:r>
              <a:rPr lang="lv-LV" sz="2800" b="1" dirty="0" smtClean="0"/>
              <a:t>savu Tēvu</a:t>
            </a:r>
            <a:r>
              <a:rPr lang="lv-LV" sz="2800" dirty="0" smtClean="0"/>
              <a:t>.</a:t>
            </a:r>
            <a:endParaRPr lang="lv-LV" sz="2800" dirty="0"/>
          </a:p>
          <a:p>
            <a:pPr>
              <a:buFontTx/>
              <a:buChar char="•"/>
            </a:pPr>
            <a:r>
              <a:rPr lang="lv-LV" sz="2800" b="1" dirty="0" smtClean="0"/>
              <a:t>Visa VD ir norādījusi uz Jēzu!</a:t>
            </a:r>
            <a:endParaRPr lang="lv-LV" sz="2800" b="1"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7</a:t>
            </a:fld>
            <a:endParaRPr lang="lv-LV" smtClean="0"/>
          </a:p>
        </p:txBody>
      </p:sp>
      <p:pic>
        <p:nvPicPr>
          <p:cNvPr id="5" name="Picture 6" descr="http://www.drpaulose.com/wp-content/uploads/lamb2.jpeg"/>
          <p:cNvPicPr>
            <a:picLocks noChangeAspect="1" noChangeArrowheads="1"/>
          </p:cNvPicPr>
          <p:nvPr/>
        </p:nvPicPr>
        <p:blipFill>
          <a:blip r:embed="rId2" cstate="print"/>
          <a:srcRect/>
          <a:stretch>
            <a:fillRect/>
          </a:stretch>
        </p:blipFill>
        <p:spPr bwMode="auto">
          <a:xfrm>
            <a:off x="142844" y="3998164"/>
            <a:ext cx="5643602" cy="2859836"/>
          </a:xfrm>
          <a:prstGeom prst="ellipse">
            <a:avLst/>
          </a:prstGeom>
          <a:ln>
            <a:noFill/>
          </a:ln>
          <a:effectLst>
            <a:softEdge rad="112500"/>
          </a:effectLst>
        </p:spPr>
      </p:pic>
      <p:pic>
        <p:nvPicPr>
          <p:cNvPr id="6" name="Picture 5" descr="BIBLE016"/>
          <p:cNvPicPr>
            <a:picLocks noChangeAspect="1" noChangeArrowheads="1"/>
          </p:cNvPicPr>
          <p:nvPr/>
        </p:nvPicPr>
        <p:blipFill>
          <a:blip r:embed="rId3"/>
          <a:srcRect/>
          <a:stretch>
            <a:fillRect/>
          </a:stretch>
        </p:blipFill>
        <p:spPr bwMode="auto">
          <a:xfrm>
            <a:off x="5715009" y="2357430"/>
            <a:ext cx="3428992" cy="4500570"/>
          </a:xfrm>
          <a:prstGeom prst="rect">
            <a:avLst/>
          </a:prstGeom>
          <a:noFill/>
          <a:ln w="9525">
            <a:noFill/>
            <a:miter lim="800000"/>
            <a:headEnd/>
            <a:tailEnd/>
          </a:ln>
        </p:spPr>
      </p:pic>
      <p:sp>
        <p:nvSpPr>
          <p:cNvPr id="8" name="Down Arrow 7"/>
          <p:cNvSpPr/>
          <p:nvPr/>
        </p:nvSpPr>
        <p:spPr>
          <a:xfrm rot="16200000">
            <a:off x="5536414" y="4107660"/>
            <a:ext cx="792162" cy="7207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2000"/>
                                        <p:tgtEl>
                                          <p:spTgt spid="5"/>
                                        </p:tgtEl>
                                      </p:cBhvr>
                                    </p:animEffect>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0"/>
                                        <p:tgtEl>
                                          <p:spTgt spid="8"/>
                                        </p:tgtEl>
                                      </p:cBhvr>
                                    </p:animEffect>
                                  </p:childTnLst>
                                </p:cTn>
                              </p:par>
                            </p:childTnLst>
                          </p:cTn>
                        </p:par>
                        <p:par>
                          <p:cTn id="26" fill="hold">
                            <p:stCondLst>
                              <p:cond delay="5000"/>
                            </p:stCondLst>
                            <p:childTnLst>
                              <p:par>
                                <p:cTn id="27" presetID="9"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dissolve">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Kas cilvēkus mudina melot?</a:t>
            </a:r>
          </a:p>
        </p:txBody>
      </p:sp>
      <p:sp>
        <p:nvSpPr>
          <p:cNvPr id="7" name="Rectangle 6"/>
          <p:cNvSpPr>
            <a:spLocks noChangeArrowheads="1"/>
          </p:cNvSpPr>
          <p:nvPr/>
        </p:nvSpPr>
        <p:spPr bwMode="auto">
          <a:xfrm>
            <a:off x="0" y="2564904"/>
            <a:ext cx="6012160" cy="3970318"/>
          </a:xfrm>
          <a:prstGeom prst="rect">
            <a:avLst/>
          </a:prstGeom>
          <a:noFill/>
          <a:ln w="9525">
            <a:noFill/>
            <a:miter lim="800000"/>
            <a:headEnd/>
            <a:tailEnd/>
          </a:ln>
        </p:spPr>
        <p:txBody>
          <a:bodyPr wrap="square">
            <a:spAutoFit/>
          </a:bodyPr>
          <a:lstStyle/>
          <a:p>
            <a:pPr>
              <a:buFontTx/>
              <a:buChar char="•"/>
            </a:pPr>
            <a:r>
              <a:rPr lang="lv-LV" sz="2800" dirty="0" smtClean="0"/>
              <a:t>Ja kāds </a:t>
            </a:r>
            <a:r>
              <a:rPr lang="lv-LV" sz="2800" b="1" dirty="0" smtClean="0"/>
              <a:t>melo</a:t>
            </a:r>
            <a:r>
              <a:rPr lang="lv-LV" sz="2800" dirty="0" smtClean="0"/>
              <a:t>, lai saprot, ka viņš ar to ir </a:t>
            </a:r>
            <a:r>
              <a:rPr lang="lv-LV" sz="2800" b="1" dirty="0" smtClean="0"/>
              <a:t>kalpojis velnam </a:t>
            </a:r>
            <a:r>
              <a:rPr lang="lv-LV" sz="2800" dirty="0" smtClean="0"/>
              <a:t>– </a:t>
            </a:r>
            <a:r>
              <a:rPr lang="lv-LV" sz="2800" b="1" dirty="0" smtClean="0"/>
              <a:t>melu tēvam</a:t>
            </a:r>
            <a:r>
              <a:rPr lang="lv-LV" sz="2800" dirty="0" smtClean="0"/>
              <a:t>.</a:t>
            </a:r>
          </a:p>
          <a:p>
            <a:pPr>
              <a:buFontTx/>
              <a:buChar char="•"/>
            </a:pPr>
            <a:r>
              <a:rPr lang="lv-LV" sz="2800" b="1" dirty="0" smtClean="0"/>
              <a:t>Velna mērķis </a:t>
            </a:r>
            <a:r>
              <a:rPr lang="lv-LV" sz="2800" dirty="0" smtClean="0"/>
              <a:t>ir </a:t>
            </a:r>
            <a:r>
              <a:rPr lang="lv-LV" sz="2800" b="1" dirty="0" smtClean="0"/>
              <a:t>pazudināt</a:t>
            </a:r>
            <a:r>
              <a:rPr lang="lv-LV" sz="2800" dirty="0" smtClean="0"/>
              <a:t> gan </a:t>
            </a:r>
            <a:r>
              <a:rPr lang="lv-LV" sz="2800" b="1" dirty="0" smtClean="0"/>
              <a:t>apmelojamo</a:t>
            </a:r>
            <a:r>
              <a:rPr lang="lv-LV" sz="2800" dirty="0" smtClean="0"/>
              <a:t>, gan arī pašu </a:t>
            </a:r>
            <a:r>
              <a:rPr lang="lv-LV" sz="2800" b="1" dirty="0" smtClean="0"/>
              <a:t>apmelotāju</a:t>
            </a:r>
            <a:r>
              <a:rPr lang="lv-LV" sz="2800" dirty="0" smtClean="0"/>
              <a:t>, jo viņš ir bijis </a:t>
            </a:r>
            <a:r>
              <a:rPr lang="lv-LV" sz="2800" b="1" dirty="0" smtClean="0"/>
              <a:t>slepkava</a:t>
            </a:r>
            <a:r>
              <a:rPr lang="lv-LV" sz="2800" dirty="0" smtClean="0"/>
              <a:t> jau no </a:t>
            </a:r>
            <a:r>
              <a:rPr lang="lv-LV" sz="2800" b="1" dirty="0" smtClean="0"/>
              <a:t>Ādama</a:t>
            </a:r>
            <a:r>
              <a:rPr lang="lv-LV" sz="2800" dirty="0" smtClean="0"/>
              <a:t> un </a:t>
            </a:r>
            <a:r>
              <a:rPr lang="lv-LV" sz="2800" b="1" dirty="0" smtClean="0"/>
              <a:t>Ievas</a:t>
            </a:r>
            <a:r>
              <a:rPr lang="lv-LV" sz="2800" dirty="0" smtClean="0"/>
              <a:t> laikiem.</a:t>
            </a:r>
          </a:p>
          <a:p>
            <a:pPr>
              <a:buFontTx/>
              <a:buChar char="•"/>
            </a:pPr>
            <a:r>
              <a:rPr lang="lv-LV" sz="2800" dirty="0" smtClean="0"/>
              <a:t>Mums ir jābūt </a:t>
            </a:r>
            <a:r>
              <a:rPr lang="lv-LV" sz="2800" b="1" dirty="0" smtClean="0"/>
              <a:t>uzmanīgiem</a:t>
            </a:r>
            <a:r>
              <a:rPr lang="lv-LV" sz="2800" dirty="0" smtClean="0"/>
              <a:t>, lai </a:t>
            </a:r>
            <a:r>
              <a:rPr lang="lv-LV" sz="2800" b="1" dirty="0" smtClean="0"/>
              <a:t>netiekam velna apmānīti </a:t>
            </a:r>
            <a:r>
              <a:rPr lang="lv-LV" sz="2800" dirty="0" smtClean="0"/>
              <a:t>un paši tālāk </a:t>
            </a:r>
            <a:r>
              <a:rPr lang="lv-LV" sz="2800" b="1" dirty="0" smtClean="0"/>
              <a:t>neizplatām melus</a:t>
            </a:r>
            <a:r>
              <a:rPr lang="lv-LV" sz="2800" dirty="0" smtClean="0"/>
              <a:t>.</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8</a:t>
            </a:fld>
            <a:endParaRPr lang="lv-LV" smtClean="0"/>
          </a:p>
        </p:txBody>
      </p:sp>
      <p:sp>
        <p:nvSpPr>
          <p:cNvPr id="6" name="Rectangle 3"/>
          <p:cNvSpPr txBox="1">
            <a:spLocks noChangeArrowheads="1"/>
          </p:cNvSpPr>
          <p:nvPr/>
        </p:nvSpPr>
        <p:spPr>
          <a:xfrm>
            <a:off x="0" y="764704"/>
            <a:ext cx="9144000" cy="792088"/>
          </a:xfrm>
          <a:prstGeom prst="rect">
            <a:avLst/>
          </a:prstGeom>
        </p:spPr>
        <p:txBody>
          <a:bodyPr/>
          <a:lstStyle/>
          <a:p>
            <a:pPr lvl="0" algn="just" eaLnBrk="0" hangingPunct="0">
              <a:lnSpc>
                <a:spcPct val="80000"/>
              </a:lnSpc>
            </a:pPr>
            <a:r>
              <a:rPr lang="lv-LV" sz="2800" i="1" kern="0" dirty="0" smtClean="0">
                <a:latin typeface="+mn-lt"/>
              </a:rPr>
              <a:t>“Jūs esat no sava </a:t>
            </a:r>
            <a:r>
              <a:rPr lang="lv-LV" sz="2800" b="1" i="1" kern="0" dirty="0" smtClean="0">
                <a:latin typeface="+mn-lt"/>
              </a:rPr>
              <a:t>tēva</a:t>
            </a:r>
            <a:r>
              <a:rPr lang="lv-LV" sz="2800" i="1" kern="0" dirty="0" smtClean="0">
                <a:latin typeface="+mn-lt"/>
              </a:rPr>
              <a:t> - </a:t>
            </a:r>
            <a:r>
              <a:rPr lang="lv-LV" sz="2800" b="1" i="1" kern="0" dirty="0" smtClean="0">
                <a:latin typeface="+mn-lt"/>
              </a:rPr>
              <a:t>velna</a:t>
            </a:r>
            <a:r>
              <a:rPr lang="lv-LV" sz="2800" i="1" kern="0" dirty="0" smtClean="0">
                <a:latin typeface="+mn-lt"/>
              </a:rPr>
              <a:t>, un jums gribas piepildīt sava tēva kārības. Viņš no paša sākuma ir bijis </a:t>
            </a:r>
            <a:r>
              <a:rPr lang="lv-LV" sz="2800" b="1" i="1" kern="0" dirty="0" smtClean="0">
                <a:latin typeface="+mn-lt"/>
              </a:rPr>
              <a:t>slepkava</a:t>
            </a:r>
            <a:r>
              <a:rPr lang="lv-LV" sz="2800" i="1" kern="0" dirty="0" smtClean="0">
                <a:latin typeface="+mn-lt"/>
              </a:rPr>
              <a:t> un </a:t>
            </a:r>
            <a:r>
              <a:rPr lang="lv-LV" sz="2800" b="1" i="1" kern="0" dirty="0" smtClean="0">
                <a:latin typeface="+mn-lt"/>
              </a:rPr>
              <a:t>nestāv patiesībā</a:t>
            </a:r>
            <a:r>
              <a:rPr lang="lv-LV" sz="2800" i="1" kern="0" dirty="0" smtClean="0">
                <a:latin typeface="+mn-lt"/>
              </a:rPr>
              <a:t>, jo </a:t>
            </a:r>
            <a:r>
              <a:rPr lang="lv-LV" sz="2800" b="1" i="1" kern="0" dirty="0" smtClean="0">
                <a:latin typeface="+mn-lt"/>
              </a:rPr>
              <a:t>patiesības nav viņā</a:t>
            </a:r>
            <a:r>
              <a:rPr lang="lv-LV" sz="2800" i="1" kern="0" dirty="0" smtClean="0">
                <a:latin typeface="+mn-lt"/>
              </a:rPr>
              <a:t>. Melus runādams, viņš runā pēc </a:t>
            </a:r>
            <a:r>
              <a:rPr lang="lv-LV" sz="2800" b="1" i="1" kern="0" dirty="0" smtClean="0">
                <a:latin typeface="+mn-lt"/>
              </a:rPr>
              <a:t>savas dabas</a:t>
            </a:r>
            <a:r>
              <a:rPr lang="lv-LV" sz="2800" i="1" kern="0" dirty="0" smtClean="0">
                <a:latin typeface="+mn-lt"/>
              </a:rPr>
              <a:t>, jo viņš ir </a:t>
            </a:r>
            <a:r>
              <a:rPr lang="lv-LV" sz="2800" b="1" i="1" kern="0" dirty="0" smtClean="0">
                <a:latin typeface="+mn-lt"/>
              </a:rPr>
              <a:t>melis</a:t>
            </a:r>
            <a:r>
              <a:rPr lang="lv-LV" sz="2800" i="1" kern="0" dirty="0" smtClean="0">
                <a:latin typeface="+mn-lt"/>
              </a:rPr>
              <a:t> un </a:t>
            </a:r>
            <a:r>
              <a:rPr lang="lv-LV" sz="2800" b="1" i="1" kern="0" dirty="0" smtClean="0">
                <a:latin typeface="+mn-lt"/>
              </a:rPr>
              <a:t>melu tēvs</a:t>
            </a:r>
            <a:r>
              <a:rPr lang="lv-LV" sz="2800" i="1" kern="0" dirty="0" smtClean="0">
                <a:latin typeface="+mn-lt"/>
              </a:rPr>
              <a:t>.”  (Jņ.8:44)</a:t>
            </a:r>
          </a:p>
        </p:txBody>
      </p:sp>
      <p:pic>
        <p:nvPicPr>
          <p:cNvPr id="24578" name="Picture 2" descr="A serpent with a woman's head lurks in the Tree of Knowledge above Adam and  Eve. Chromolithograph after Masolino. | Wellcome Collection"/>
          <p:cNvPicPr>
            <a:picLocks noChangeAspect="1" noChangeArrowheads="1"/>
          </p:cNvPicPr>
          <p:nvPr/>
        </p:nvPicPr>
        <p:blipFill>
          <a:blip r:embed="rId2" cstate="print"/>
          <a:srcRect/>
          <a:stretch>
            <a:fillRect/>
          </a:stretch>
        </p:blipFill>
        <p:spPr bwMode="auto">
          <a:xfrm>
            <a:off x="6156176" y="2230316"/>
            <a:ext cx="2987824" cy="462768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 calcmode="lin" valueType="num">
                                      <p:cBhvr additive="base">
                                        <p:cTn id="2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build="p" autoUpdateAnimBg="0"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700" i="1" baseline="30000" dirty="0" smtClean="0"/>
              <a:t>45</a:t>
            </a:r>
            <a:r>
              <a:rPr lang="lv-LV" sz="2700" i="1" dirty="0" smtClean="0"/>
              <a:t> Bet jūs neticat man, tādēļ ka es saku patiesību. </a:t>
            </a:r>
            <a:r>
              <a:rPr lang="lv-LV" sz="2700" i="1" baseline="30000" dirty="0" smtClean="0"/>
              <a:t>46</a:t>
            </a:r>
            <a:r>
              <a:rPr lang="lv-LV" sz="2700" i="1" dirty="0" smtClean="0"/>
              <a:t> Kurš no jums var man pārmest grēku? Ja es saku patiesību, kādēļ jūs man neticat? </a:t>
            </a:r>
            <a:r>
              <a:rPr lang="lv-LV" sz="2700" i="1" baseline="30000" dirty="0" smtClean="0"/>
              <a:t>47</a:t>
            </a:r>
            <a:r>
              <a:rPr lang="lv-LV" sz="2700" i="1" dirty="0" smtClean="0"/>
              <a:t> Kas ir no Dieva, tas dzird Dieva vārdus, jūs nedzirdat tādēļ, ka neesat no Dieva.”</a:t>
            </a:r>
            <a:endParaRPr lang="lv-LV" sz="2700" i="1" dirty="0" smtClean="0"/>
          </a:p>
        </p:txBody>
      </p:sp>
      <p:sp>
        <p:nvSpPr>
          <p:cNvPr id="7" name="Rectangle 6"/>
          <p:cNvSpPr>
            <a:spLocks noChangeArrowheads="1"/>
          </p:cNvSpPr>
          <p:nvPr/>
        </p:nvSpPr>
        <p:spPr bwMode="auto">
          <a:xfrm>
            <a:off x="0" y="1500174"/>
            <a:ext cx="9144000" cy="2400657"/>
          </a:xfrm>
          <a:prstGeom prst="rect">
            <a:avLst/>
          </a:prstGeom>
          <a:noFill/>
          <a:ln w="9525">
            <a:noFill/>
            <a:miter lim="800000"/>
            <a:headEnd/>
            <a:tailEnd/>
          </a:ln>
        </p:spPr>
        <p:txBody>
          <a:bodyPr wrap="square">
            <a:spAutoFit/>
          </a:bodyPr>
          <a:lstStyle/>
          <a:p>
            <a:pPr>
              <a:spcBef>
                <a:spcPts val="600"/>
              </a:spcBef>
              <a:buFontTx/>
              <a:buChar char="•"/>
            </a:pPr>
            <a:r>
              <a:rPr lang="lv-LV" sz="2800" dirty="0" smtClean="0"/>
              <a:t>Vai </a:t>
            </a:r>
            <a:r>
              <a:rPr lang="lv-LV" sz="2800" b="1" dirty="0" smtClean="0"/>
              <a:t>farizeji varēja atrast </a:t>
            </a:r>
            <a:r>
              <a:rPr lang="lv-LV" sz="2800" dirty="0" smtClean="0"/>
              <a:t>pie </a:t>
            </a:r>
            <a:r>
              <a:rPr lang="lv-LV" sz="2800" b="1" dirty="0" smtClean="0"/>
              <a:t>Jēzus</a:t>
            </a:r>
            <a:r>
              <a:rPr lang="lv-LV" sz="2800" dirty="0" smtClean="0"/>
              <a:t> kādu </a:t>
            </a:r>
            <a:r>
              <a:rPr lang="lv-LV" sz="2800" b="1" dirty="0" smtClean="0"/>
              <a:t>grēku</a:t>
            </a:r>
            <a:r>
              <a:rPr lang="lv-LV" sz="2800" dirty="0" smtClean="0"/>
              <a:t>? </a:t>
            </a:r>
            <a:r>
              <a:rPr lang="lv-LV" sz="2800" dirty="0" smtClean="0">
                <a:sym typeface="Wingdings" pitchFamily="2" charset="2"/>
              </a:rPr>
              <a:t> </a:t>
            </a:r>
            <a:r>
              <a:rPr lang="lv-LV" sz="2800" b="1" dirty="0" smtClean="0">
                <a:sym typeface="Wingdings" pitchFamily="2" charset="2"/>
              </a:rPr>
              <a:t>Nē</a:t>
            </a:r>
            <a:r>
              <a:rPr lang="lv-LV" sz="2800" dirty="0" smtClean="0">
                <a:sym typeface="Wingdings" pitchFamily="2" charset="2"/>
              </a:rPr>
              <a:t>.</a:t>
            </a:r>
            <a:endParaRPr lang="lv-LV" sz="2800" dirty="0"/>
          </a:p>
          <a:p>
            <a:pPr>
              <a:spcBef>
                <a:spcPts val="600"/>
              </a:spcBef>
              <a:buFontTx/>
              <a:buChar char="•"/>
            </a:pPr>
            <a:r>
              <a:rPr lang="lv-LV" sz="2800" b="1" dirty="0" smtClean="0"/>
              <a:t>Farizeji</a:t>
            </a:r>
            <a:r>
              <a:rPr lang="lv-LV" sz="2800" dirty="0" smtClean="0"/>
              <a:t> pirms neilga brīža </a:t>
            </a:r>
            <a:r>
              <a:rPr lang="lv-LV" sz="2800" b="1" dirty="0" smtClean="0"/>
              <a:t>atzina</a:t>
            </a:r>
            <a:r>
              <a:rPr lang="lv-LV" sz="2800" dirty="0" smtClean="0"/>
              <a:t>, ka ir </a:t>
            </a:r>
            <a:r>
              <a:rPr lang="lv-LV" sz="2800" b="1" dirty="0" smtClean="0"/>
              <a:t>grēcīgi</a:t>
            </a:r>
            <a:r>
              <a:rPr lang="lv-LV" sz="2800" dirty="0" smtClean="0"/>
              <a:t>, kad </a:t>
            </a:r>
            <a:r>
              <a:rPr lang="lv-LV" sz="2800" b="1" dirty="0" smtClean="0"/>
              <a:t>Jēzus apžēloja laulības pārkāpēju</a:t>
            </a:r>
            <a:r>
              <a:rPr lang="lv-LV" sz="2800" dirty="0" smtClean="0"/>
              <a:t>.</a:t>
            </a:r>
          </a:p>
          <a:p>
            <a:pPr>
              <a:spcBef>
                <a:spcPts val="600"/>
              </a:spcBef>
              <a:buFontTx/>
              <a:buChar char="•"/>
            </a:pPr>
            <a:r>
              <a:rPr lang="lv-LV" sz="2800" dirty="0" smtClean="0"/>
              <a:t>Kas ir </a:t>
            </a:r>
            <a:r>
              <a:rPr lang="lv-LV" sz="2800" b="1" dirty="0" smtClean="0"/>
              <a:t>no Dieva</a:t>
            </a:r>
            <a:r>
              <a:rPr lang="lv-LV" sz="2800" dirty="0" smtClean="0"/>
              <a:t>, tas </a:t>
            </a:r>
            <a:r>
              <a:rPr lang="lv-LV" sz="2800" b="1" dirty="0" smtClean="0"/>
              <a:t>atpazīst Dieva vārdus</a:t>
            </a:r>
            <a:r>
              <a:rPr lang="lv-LV" sz="2800" dirty="0" smtClean="0"/>
              <a:t>, bet viņi </a:t>
            </a:r>
            <a:r>
              <a:rPr lang="lv-LV" sz="2800" b="1" dirty="0" smtClean="0"/>
              <a:t>neatpazīst Dieva vārdus</a:t>
            </a:r>
            <a:r>
              <a:rPr lang="lv-LV" sz="2800" dirty="0" smtClean="0"/>
              <a:t>, jo viņiem ir </a:t>
            </a:r>
            <a:r>
              <a:rPr lang="lv-LV" sz="2800" b="1" dirty="0" smtClean="0"/>
              <a:t>cits elku dievs</a:t>
            </a:r>
            <a:r>
              <a:rPr lang="lv-LV" sz="2800" dirty="0" smtClean="0"/>
              <a:t>.</a:t>
            </a:r>
            <a:endParaRPr lang="lv-LV" sz="2800" dirty="0"/>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9</a:t>
            </a:fld>
            <a:endParaRPr lang="lv-LV" smtClean="0"/>
          </a:p>
        </p:txBody>
      </p:sp>
      <p:pic>
        <p:nvPicPr>
          <p:cNvPr id="5122" name="Picture 2" descr="Why Jeremiah Explains Jesus' Sand-Writing | Charismactivism"/>
          <p:cNvPicPr>
            <a:picLocks noChangeAspect="1" noChangeArrowheads="1"/>
          </p:cNvPicPr>
          <p:nvPr/>
        </p:nvPicPr>
        <p:blipFill>
          <a:blip r:embed="rId2"/>
          <a:srcRect b="7711"/>
          <a:stretch>
            <a:fillRect/>
          </a:stretch>
        </p:blipFill>
        <p:spPr bwMode="auto">
          <a:xfrm>
            <a:off x="1643042" y="3786190"/>
            <a:ext cx="5562600" cy="307181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fade">
                                      <p:cBhvr>
                                        <p:cTn id="12" dur="2000"/>
                                        <p:tgtEl>
                                          <p:spTgt spid="5122"/>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 calcmode="lin" valueType="num">
                                      <p:cBhvr additive="base">
                                        <p:cTn id="2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4352</TotalTime>
  <Words>1762</Words>
  <Application>Microsoft Office PowerPoint</Application>
  <PresentationFormat>On-screen Show (4:3)</PresentationFormat>
  <Paragraphs>81</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Default Design</vt:lpstr>
      <vt:lpstr>Jņ.8:39-59 Jēzus un farizeji</vt:lpstr>
      <vt:lpstr>Jņ.8:39-59 Jēzus un farizeji</vt:lpstr>
      <vt:lpstr>Jņ.8:39-59 Jēzus un farizeji</vt:lpstr>
      <vt:lpstr>Ievads</vt:lpstr>
      <vt:lpstr>Slide 5</vt:lpstr>
      <vt:lpstr>Slide 6</vt:lpstr>
      <vt:lpstr>Slide 7</vt:lpstr>
      <vt:lpstr>Kas cilvēkus mudina melot?</vt:lpstr>
      <vt:lpstr>Slide 9</vt:lpstr>
      <vt:lpstr>Slide 10</vt:lpstr>
      <vt:lpstr>Slide 11</vt:lpstr>
      <vt:lpstr>Kad saskaramies ar nāvi</vt:lpstr>
      <vt:lpstr>Slide 13</vt:lpstr>
      <vt:lpstr>Slide 14</vt:lpstr>
      <vt:lpstr>Slide 15</vt:lpstr>
      <vt:lpstr>Slide 16</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 Oto</cp:lastModifiedBy>
  <cp:revision>90</cp:revision>
  <dcterms:created xsi:type="dcterms:W3CDTF">2010-10-07T14:46:11Z</dcterms:created>
  <dcterms:modified xsi:type="dcterms:W3CDTF">2022-04-04T17:06:11Z</dcterms:modified>
</cp:coreProperties>
</file>